
<file path=[Content_Types].xml><?xml version="1.0" encoding="utf-8"?>
<Types xmlns="http://schemas.openxmlformats.org/package/2006/content-types">
  <Default Extension="jpeg" ContentType="image/jpeg"/>
  <Default Extension="tiff" ContentType="image/tiff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diagrams/colors1.xml" ContentType="application/vnd.openxmlformats-officedocument.drawingml.diagramColors+xml"/>
  <Override PartName="/ppt/diagrams/data1.xml" ContentType="application/vnd.openxmlformats-officedocument.drawingml.diagramData+xml"/>
  <Override PartName="/ppt/diagrams/drawing1.xml" ContentType="application/vnd.ms-office.drawingml.diagramDrawing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311" r:id="rId3"/>
    <p:sldId id="312" r:id="rId4"/>
    <p:sldId id="313" r:id="rId5"/>
    <p:sldId id="314" r:id="rId6"/>
  </p:sldIdLst>
  <p:sldSz cx="6858000" cy="9906000" type="A4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EEBF7"/>
    <a:srgbClr val="0C456A"/>
    <a:srgbClr val="83735B"/>
    <a:srgbClr val="009999"/>
    <a:srgbClr val="58068B"/>
    <a:srgbClr val="F6E8FE"/>
    <a:srgbClr val="57058B"/>
    <a:srgbClr val="E2AC16"/>
    <a:srgbClr val="FFEFEF"/>
    <a:srgbClr val="ECECE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9216" autoAdjust="0"/>
    <p:restoredTop sz="94630" autoAdjust="0"/>
  </p:normalViewPr>
  <p:slideViewPr>
    <p:cSldViewPr snapToGrid="0" showGuides="1">
      <p:cViewPr>
        <p:scale>
          <a:sx n="151" d="100"/>
          <a:sy n="151" d="100"/>
        </p:scale>
        <p:origin x="-152" y="-5200"/>
      </p:cViewPr>
      <p:guideLst>
        <p:guide pos="2160"/>
        <p:guide orient="horz" pos="3097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tableStyles" Target="tableStyles.xml"/><Relationship Id="rId8" Type="http://schemas.openxmlformats.org/officeDocument/2006/relationships/viewProps" Target="viewProps.xml"/><Relationship Id="rId7" Type="http://schemas.openxmlformats.org/officeDocument/2006/relationships/presProps" Target="presProps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" Type="http://schemas.openxmlformats.org/officeDocument/2006/relationships/slideMaster" Target="slideMasters/slide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3#1">
  <dgm:title val=""/>
  <dgm:desc val=""/>
  <dgm:catLst>
    <dgm:cat type="mainScheme" pri="10300"/>
  </dgm:catLst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D03DB09-22AA-4E90-91E8-6E4D3F6E5EB2}" type="doc">
      <dgm:prSet loTypeId="urn:microsoft.com/office/officeart/2005/8/layout/process2" loCatId="process" qsTypeId="urn:microsoft.com/office/officeart/2005/8/quickstyle/simple1#1" qsCatId="simple" csTypeId="urn:microsoft.com/office/officeart/2005/8/colors/accent0_3#1" csCatId="mainScheme" phldr="1"/>
      <dgm:spPr/>
    </dgm:pt>
    <dgm:pt modelId="{0B035495-81B8-42AE-9DF3-43BB9E2757ED}">
      <dgm:prSet phldrT="[文本]"/>
      <dgm:spPr>
        <a:solidFill>
          <a:schemeClr val="accent5">
            <a:lumMod val="75000"/>
          </a:schemeClr>
        </a:solidFill>
      </dgm:spPr>
      <dgm:t>
        <a:bodyPr/>
        <a:lstStyle/>
        <a:p>
          <a:r>
            <a:rPr lang="zh-CN" altLang="en-US" dirty="0">
              <a:latin typeface="微软雅黑" panose="020B0503020204020204" pitchFamily="34" charset="-122"/>
              <a:ea typeface="微软雅黑" panose="020B0503020204020204" pitchFamily="34" charset="-122"/>
            </a:rPr>
            <a:t>报名</a:t>
          </a:r>
        </a:p>
      </dgm:t>
    </dgm:pt>
    <dgm:pt modelId="{43AD9E55-DD76-4DD1-8245-11DBE3F5C928}" cxnId="{7571851B-4468-45D4-BE0E-6477466E434B}" type="parTrans">
      <dgm:prSet/>
      <dgm:spPr/>
      <dgm:t>
        <a:bodyPr/>
        <a:lstStyle/>
        <a:p>
          <a:endParaRPr lang="zh-CN" altLang="en-US">
            <a:latin typeface="微软雅黑" panose="020B0503020204020204" pitchFamily="34" charset="-122"/>
            <a:ea typeface="微软雅黑" panose="020B0503020204020204" pitchFamily="34" charset="-122"/>
          </a:endParaRPr>
        </a:p>
      </dgm:t>
    </dgm:pt>
    <dgm:pt modelId="{3F0AE9CD-C0DC-4B20-821E-9597706BC323}" cxnId="{7571851B-4468-45D4-BE0E-6477466E434B}" type="sibTrans">
      <dgm:prSet/>
      <dgm:spPr/>
      <dgm:t>
        <a:bodyPr/>
        <a:lstStyle/>
        <a:p>
          <a:endParaRPr lang="zh-CN" altLang="en-US">
            <a:latin typeface="微软雅黑" panose="020B0503020204020204" pitchFamily="34" charset="-122"/>
            <a:ea typeface="微软雅黑" panose="020B0503020204020204" pitchFamily="34" charset="-122"/>
          </a:endParaRPr>
        </a:p>
      </dgm:t>
    </dgm:pt>
    <dgm:pt modelId="{F800DB14-1268-414F-8741-15D739C6B7E7}">
      <dgm:prSet phldrT="[文本]"/>
      <dgm:spPr>
        <a:solidFill>
          <a:schemeClr val="accent5">
            <a:lumMod val="75000"/>
          </a:schemeClr>
        </a:solidFill>
      </dgm:spPr>
      <dgm:t>
        <a:bodyPr/>
        <a:lstStyle/>
        <a:p>
          <a:r>
            <a:rPr lang="zh-CN" altLang="en-US" dirty="0">
              <a:latin typeface="微软雅黑" panose="020B0503020204020204" pitchFamily="34" charset="-122"/>
              <a:ea typeface="微软雅黑" panose="020B0503020204020204" pitchFamily="34" charset="-122"/>
            </a:rPr>
            <a:t>确认</a:t>
          </a:r>
        </a:p>
      </dgm:t>
    </dgm:pt>
    <dgm:pt modelId="{4F9F0B93-FF5E-493F-B51F-BB5AF00C81DE}" cxnId="{A21133BE-4551-4233-AF2B-6E62EEBB84D1}" type="parTrans">
      <dgm:prSet/>
      <dgm:spPr/>
      <dgm:t>
        <a:bodyPr/>
        <a:lstStyle/>
        <a:p>
          <a:endParaRPr lang="zh-CN" altLang="en-US">
            <a:latin typeface="微软雅黑" panose="020B0503020204020204" pitchFamily="34" charset="-122"/>
            <a:ea typeface="微软雅黑" panose="020B0503020204020204" pitchFamily="34" charset="-122"/>
          </a:endParaRPr>
        </a:p>
      </dgm:t>
    </dgm:pt>
    <dgm:pt modelId="{CEA41D57-D08D-463C-A7C7-48E8A1A33098}" cxnId="{A21133BE-4551-4233-AF2B-6E62EEBB84D1}" type="sibTrans">
      <dgm:prSet/>
      <dgm:spPr/>
      <dgm:t>
        <a:bodyPr/>
        <a:lstStyle/>
        <a:p>
          <a:endParaRPr lang="zh-CN" altLang="en-US">
            <a:latin typeface="微软雅黑" panose="020B0503020204020204" pitchFamily="34" charset="-122"/>
            <a:ea typeface="微软雅黑" panose="020B0503020204020204" pitchFamily="34" charset="-122"/>
          </a:endParaRPr>
        </a:p>
      </dgm:t>
    </dgm:pt>
    <dgm:pt modelId="{CD43A95D-B612-4DC4-BF5F-70B22E0960C2}">
      <dgm:prSet phldrT="[文本]"/>
      <dgm:spPr>
        <a:solidFill>
          <a:schemeClr val="accent5">
            <a:lumMod val="75000"/>
          </a:schemeClr>
        </a:solidFill>
      </dgm:spPr>
      <dgm:t>
        <a:bodyPr/>
        <a:lstStyle/>
        <a:p>
          <a:r>
            <a:rPr lang="zh-CN" altLang="en-US" dirty="0">
              <a:latin typeface="微软雅黑" panose="020B0503020204020204" pitchFamily="34" charset="-122"/>
              <a:ea typeface="微软雅黑" panose="020B0503020204020204" pitchFamily="34" charset="-122"/>
            </a:rPr>
            <a:t>指导</a:t>
          </a:r>
        </a:p>
      </dgm:t>
    </dgm:pt>
    <dgm:pt modelId="{486C4F2E-0675-44AB-9222-F966C397F8EA}" cxnId="{30A49E1E-608C-4FAC-954A-2CF93281226A}" type="parTrans">
      <dgm:prSet/>
      <dgm:spPr/>
      <dgm:t>
        <a:bodyPr/>
        <a:lstStyle/>
        <a:p>
          <a:endParaRPr lang="zh-CN" altLang="en-US">
            <a:latin typeface="微软雅黑" panose="020B0503020204020204" pitchFamily="34" charset="-122"/>
            <a:ea typeface="微软雅黑" panose="020B0503020204020204" pitchFamily="34" charset="-122"/>
          </a:endParaRPr>
        </a:p>
      </dgm:t>
    </dgm:pt>
    <dgm:pt modelId="{3E0DD363-D366-4856-883B-ADDD7EE1611C}" cxnId="{30A49E1E-608C-4FAC-954A-2CF93281226A}" type="sibTrans">
      <dgm:prSet/>
      <dgm:spPr/>
      <dgm:t>
        <a:bodyPr/>
        <a:lstStyle/>
        <a:p>
          <a:endParaRPr lang="zh-CN" altLang="en-US">
            <a:latin typeface="微软雅黑" panose="020B0503020204020204" pitchFamily="34" charset="-122"/>
            <a:ea typeface="微软雅黑" panose="020B0503020204020204" pitchFamily="34" charset="-122"/>
          </a:endParaRPr>
        </a:p>
      </dgm:t>
    </dgm:pt>
    <dgm:pt modelId="{D077D5C5-40D3-42CA-8BB2-67C687BCF0B0}">
      <dgm:prSet phldrT="[文本]"/>
      <dgm:spPr>
        <a:solidFill>
          <a:schemeClr val="accent5">
            <a:lumMod val="75000"/>
          </a:schemeClr>
        </a:solidFill>
      </dgm:spPr>
      <dgm:t>
        <a:bodyPr/>
        <a:lstStyle/>
        <a:p>
          <a:r>
            <a:rPr lang="zh-CN" altLang="en-US" dirty="0">
              <a:latin typeface="微软雅黑" panose="020B0503020204020204" pitchFamily="34" charset="-122"/>
              <a:ea typeface="微软雅黑" panose="020B0503020204020204" pitchFamily="34" charset="-122"/>
            </a:rPr>
            <a:t>出发</a:t>
          </a:r>
        </a:p>
      </dgm:t>
    </dgm:pt>
    <dgm:pt modelId="{CDFB3BD2-97B3-4E6A-9272-D559A6816EAD}" cxnId="{72986CE3-D0F2-49C5-A90D-60853DF2472D}" type="parTrans">
      <dgm:prSet/>
      <dgm:spPr/>
      <dgm:t>
        <a:bodyPr/>
        <a:lstStyle/>
        <a:p>
          <a:endParaRPr lang="zh-CN" altLang="en-US">
            <a:latin typeface="微软雅黑" panose="020B0503020204020204" pitchFamily="34" charset="-122"/>
            <a:ea typeface="微软雅黑" panose="020B0503020204020204" pitchFamily="34" charset="-122"/>
          </a:endParaRPr>
        </a:p>
      </dgm:t>
    </dgm:pt>
    <dgm:pt modelId="{F22C3DC6-A805-4EA6-B611-FE1655A9BB08}" cxnId="{72986CE3-D0F2-49C5-A90D-60853DF2472D}" type="sibTrans">
      <dgm:prSet/>
      <dgm:spPr/>
      <dgm:t>
        <a:bodyPr/>
        <a:lstStyle/>
        <a:p>
          <a:endParaRPr lang="zh-CN" altLang="en-US">
            <a:latin typeface="微软雅黑" panose="020B0503020204020204" pitchFamily="34" charset="-122"/>
            <a:ea typeface="微软雅黑" panose="020B0503020204020204" pitchFamily="34" charset="-122"/>
          </a:endParaRPr>
        </a:p>
      </dgm:t>
    </dgm:pt>
    <dgm:pt modelId="{BA45334F-9C6F-4EDD-8830-6F61AB160388}" type="pres">
      <dgm:prSet presAssocID="{5D03DB09-22AA-4E90-91E8-6E4D3F6E5EB2}" presName="linearFlow" presStyleCnt="0">
        <dgm:presLayoutVars>
          <dgm:resizeHandles val="exact"/>
        </dgm:presLayoutVars>
      </dgm:prSet>
      <dgm:spPr/>
    </dgm:pt>
    <dgm:pt modelId="{952E344A-92BA-48BC-B6C7-22163780F3CD}" type="pres">
      <dgm:prSet presAssocID="{0B035495-81B8-42AE-9DF3-43BB9E2757ED}" presName="node" presStyleLbl="node1" presStyleIdx="0" presStyleCnt="4">
        <dgm:presLayoutVars>
          <dgm:bulletEnabled val="1"/>
        </dgm:presLayoutVars>
      </dgm:prSet>
      <dgm:spPr/>
    </dgm:pt>
    <dgm:pt modelId="{3B43E077-E1B1-43E8-886A-02021839BF00}" type="pres">
      <dgm:prSet presAssocID="{3F0AE9CD-C0DC-4B20-821E-9597706BC323}" presName="sibTrans" presStyleLbl="sibTrans2D1" presStyleIdx="0" presStyleCnt="3"/>
      <dgm:spPr/>
    </dgm:pt>
    <dgm:pt modelId="{4DA8F314-D155-4879-B140-A0C715F7A59E}" type="pres">
      <dgm:prSet presAssocID="{3F0AE9CD-C0DC-4B20-821E-9597706BC323}" presName="connectorText" presStyleLbl="sibTrans2D1" presStyleIdx="0" presStyleCnt="3"/>
      <dgm:spPr/>
    </dgm:pt>
    <dgm:pt modelId="{096D24EB-1810-4FD7-B0FF-96CAF03C3AC6}" type="pres">
      <dgm:prSet presAssocID="{F800DB14-1268-414F-8741-15D739C6B7E7}" presName="node" presStyleLbl="node1" presStyleIdx="1" presStyleCnt="4">
        <dgm:presLayoutVars>
          <dgm:bulletEnabled val="1"/>
        </dgm:presLayoutVars>
      </dgm:prSet>
      <dgm:spPr/>
    </dgm:pt>
    <dgm:pt modelId="{9B6947FF-A367-4EF8-AF8D-2FD6A59AF22F}" type="pres">
      <dgm:prSet presAssocID="{CEA41D57-D08D-463C-A7C7-48E8A1A33098}" presName="sibTrans" presStyleLbl="sibTrans2D1" presStyleIdx="1" presStyleCnt="3"/>
      <dgm:spPr/>
    </dgm:pt>
    <dgm:pt modelId="{1D6F32A6-55ED-4487-B04A-5AD14683397C}" type="pres">
      <dgm:prSet presAssocID="{CEA41D57-D08D-463C-A7C7-48E8A1A33098}" presName="connectorText" presStyleLbl="sibTrans2D1" presStyleIdx="1" presStyleCnt="3"/>
      <dgm:spPr/>
    </dgm:pt>
    <dgm:pt modelId="{1BEE8B5E-E20C-4351-9E71-A190F3910722}" type="pres">
      <dgm:prSet presAssocID="{CD43A95D-B612-4DC4-BF5F-70B22E0960C2}" presName="node" presStyleLbl="node1" presStyleIdx="2" presStyleCnt="4">
        <dgm:presLayoutVars>
          <dgm:bulletEnabled val="1"/>
        </dgm:presLayoutVars>
      </dgm:prSet>
      <dgm:spPr/>
    </dgm:pt>
    <dgm:pt modelId="{2EF42AE7-6D1D-40E1-B568-09D9AE13CC48}" type="pres">
      <dgm:prSet presAssocID="{3E0DD363-D366-4856-883B-ADDD7EE1611C}" presName="sibTrans" presStyleLbl="sibTrans2D1" presStyleIdx="2" presStyleCnt="3"/>
      <dgm:spPr/>
    </dgm:pt>
    <dgm:pt modelId="{D6AA6A68-50A7-4D27-8171-8676C8F357AF}" type="pres">
      <dgm:prSet presAssocID="{3E0DD363-D366-4856-883B-ADDD7EE1611C}" presName="connectorText" presStyleLbl="sibTrans2D1" presStyleIdx="2" presStyleCnt="3"/>
      <dgm:spPr/>
    </dgm:pt>
    <dgm:pt modelId="{36BE09BA-B2FB-45F4-9B31-7AC60CCD8D01}" type="pres">
      <dgm:prSet presAssocID="{D077D5C5-40D3-42CA-8BB2-67C687BCF0B0}" presName="node" presStyleLbl="node1" presStyleIdx="3" presStyleCnt="4">
        <dgm:presLayoutVars>
          <dgm:bulletEnabled val="1"/>
        </dgm:presLayoutVars>
      </dgm:prSet>
      <dgm:spPr/>
    </dgm:pt>
  </dgm:ptLst>
  <dgm:cxnLst>
    <dgm:cxn modelId="{7571851B-4468-45D4-BE0E-6477466E434B}" srcId="{5D03DB09-22AA-4E90-91E8-6E4D3F6E5EB2}" destId="{0B035495-81B8-42AE-9DF3-43BB9E2757ED}" srcOrd="0" destOrd="0" parTransId="{43AD9E55-DD76-4DD1-8245-11DBE3F5C928}" sibTransId="{3F0AE9CD-C0DC-4B20-821E-9597706BC323}"/>
    <dgm:cxn modelId="{30A49E1E-608C-4FAC-954A-2CF93281226A}" srcId="{5D03DB09-22AA-4E90-91E8-6E4D3F6E5EB2}" destId="{CD43A95D-B612-4DC4-BF5F-70B22E0960C2}" srcOrd="2" destOrd="0" parTransId="{486C4F2E-0675-44AB-9222-F966C397F8EA}" sibTransId="{3E0DD363-D366-4856-883B-ADDD7EE1611C}"/>
    <dgm:cxn modelId="{22E49C28-4B2A-084A-AB2B-9802573966CF}" type="presOf" srcId="{0B035495-81B8-42AE-9DF3-43BB9E2757ED}" destId="{952E344A-92BA-48BC-B6C7-22163780F3CD}" srcOrd="0" destOrd="0" presId="urn:microsoft.com/office/officeart/2005/8/layout/process2"/>
    <dgm:cxn modelId="{18D2F140-09AA-3547-BF88-E33AC6B59568}" type="presOf" srcId="{3F0AE9CD-C0DC-4B20-821E-9597706BC323}" destId="{4DA8F314-D155-4879-B140-A0C715F7A59E}" srcOrd="1" destOrd="0" presId="urn:microsoft.com/office/officeart/2005/8/layout/process2"/>
    <dgm:cxn modelId="{38753651-0142-3E4A-832B-178FDFBD16BF}" type="presOf" srcId="{F800DB14-1268-414F-8741-15D739C6B7E7}" destId="{096D24EB-1810-4FD7-B0FF-96CAF03C3AC6}" srcOrd="0" destOrd="0" presId="urn:microsoft.com/office/officeart/2005/8/layout/process2"/>
    <dgm:cxn modelId="{DCE1365F-7D4D-8F46-BC2D-73C9A1FECA05}" type="presOf" srcId="{CEA41D57-D08D-463C-A7C7-48E8A1A33098}" destId="{1D6F32A6-55ED-4487-B04A-5AD14683397C}" srcOrd="1" destOrd="0" presId="urn:microsoft.com/office/officeart/2005/8/layout/process2"/>
    <dgm:cxn modelId="{49D5816C-3F28-C545-959A-A81F19D04A12}" type="presOf" srcId="{D077D5C5-40D3-42CA-8BB2-67C687BCF0B0}" destId="{36BE09BA-B2FB-45F4-9B31-7AC60CCD8D01}" srcOrd="0" destOrd="0" presId="urn:microsoft.com/office/officeart/2005/8/layout/process2"/>
    <dgm:cxn modelId="{571A9B7D-9327-CC4F-ABB7-B690EFD3CC51}" type="presOf" srcId="{5D03DB09-22AA-4E90-91E8-6E4D3F6E5EB2}" destId="{BA45334F-9C6F-4EDD-8830-6F61AB160388}" srcOrd="0" destOrd="0" presId="urn:microsoft.com/office/officeart/2005/8/layout/process2"/>
    <dgm:cxn modelId="{57192986-4157-5244-B91D-7EABF1A52480}" type="presOf" srcId="{3E0DD363-D366-4856-883B-ADDD7EE1611C}" destId="{2EF42AE7-6D1D-40E1-B568-09D9AE13CC48}" srcOrd="0" destOrd="0" presId="urn:microsoft.com/office/officeart/2005/8/layout/process2"/>
    <dgm:cxn modelId="{5D2FA2B8-4BE4-A448-B10C-A684F13770BB}" type="presOf" srcId="{3E0DD363-D366-4856-883B-ADDD7EE1611C}" destId="{D6AA6A68-50A7-4D27-8171-8676C8F357AF}" srcOrd="1" destOrd="0" presId="urn:microsoft.com/office/officeart/2005/8/layout/process2"/>
    <dgm:cxn modelId="{A21133BE-4551-4233-AF2B-6E62EEBB84D1}" srcId="{5D03DB09-22AA-4E90-91E8-6E4D3F6E5EB2}" destId="{F800DB14-1268-414F-8741-15D739C6B7E7}" srcOrd="1" destOrd="0" parTransId="{4F9F0B93-FF5E-493F-B51F-BB5AF00C81DE}" sibTransId="{CEA41D57-D08D-463C-A7C7-48E8A1A33098}"/>
    <dgm:cxn modelId="{4C1E98D7-161D-894A-8C7A-C23F17A0358D}" type="presOf" srcId="{3F0AE9CD-C0DC-4B20-821E-9597706BC323}" destId="{3B43E077-E1B1-43E8-886A-02021839BF00}" srcOrd="0" destOrd="0" presId="urn:microsoft.com/office/officeart/2005/8/layout/process2"/>
    <dgm:cxn modelId="{72986CE3-D0F2-49C5-A90D-60853DF2472D}" srcId="{5D03DB09-22AA-4E90-91E8-6E4D3F6E5EB2}" destId="{D077D5C5-40D3-42CA-8BB2-67C687BCF0B0}" srcOrd="3" destOrd="0" parTransId="{CDFB3BD2-97B3-4E6A-9272-D559A6816EAD}" sibTransId="{F22C3DC6-A805-4EA6-B611-FE1655A9BB08}"/>
    <dgm:cxn modelId="{6D1DF3F0-0C2D-FD42-86A4-A79CF1AA3D16}" type="presOf" srcId="{CEA41D57-D08D-463C-A7C7-48E8A1A33098}" destId="{9B6947FF-A367-4EF8-AF8D-2FD6A59AF22F}" srcOrd="0" destOrd="0" presId="urn:microsoft.com/office/officeart/2005/8/layout/process2"/>
    <dgm:cxn modelId="{D98AE8F5-C49E-E749-A1A9-E1D0D851F6C9}" type="presOf" srcId="{CD43A95D-B612-4DC4-BF5F-70B22E0960C2}" destId="{1BEE8B5E-E20C-4351-9E71-A190F3910722}" srcOrd="0" destOrd="0" presId="urn:microsoft.com/office/officeart/2005/8/layout/process2"/>
    <dgm:cxn modelId="{F78611B9-B89A-424E-9D54-ADCA0BF120FF}" type="presParOf" srcId="{BA45334F-9C6F-4EDD-8830-6F61AB160388}" destId="{952E344A-92BA-48BC-B6C7-22163780F3CD}" srcOrd="0" destOrd="0" presId="urn:microsoft.com/office/officeart/2005/8/layout/process2"/>
    <dgm:cxn modelId="{774123C0-984A-9546-B510-851C75C79718}" type="presParOf" srcId="{BA45334F-9C6F-4EDD-8830-6F61AB160388}" destId="{3B43E077-E1B1-43E8-886A-02021839BF00}" srcOrd="1" destOrd="0" presId="urn:microsoft.com/office/officeart/2005/8/layout/process2"/>
    <dgm:cxn modelId="{5299E2B1-612D-8941-9C97-48B748447469}" type="presParOf" srcId="{3B43E077-E1B1-43E8-886A-02021839BF00}" destId="{4DA8F314-D155-4879-B140-A0C715F7A59E}" srcOrd="0" destOrd="0" presId="urn:microsoft.com/office/officeart/2005/8/layout/process2"/>
    <dgm:cxn modelId="{527430FB-500C-C84C-BD3D-5400D651FCAF}" type="presParOf" srcId="{BA45334F-9C6F-4EDD-8830-6F61AB160388}" destId="{096D24EB-1810-4FD7-B0FF-96CAF03C3AC6}" srcOrd="2" destOrd="0" presId="urn:microsoft.com/office/officeart/2005/8/layout/process2"/>
    <dgm:cxn modelId="{0985CCCD-B268-3E4E-8648-0EBEB7F0E981}" type="presParOf" srcId="{BA45334F-9C6F-4EDD-8830-6F61AB160388}" destId="{9B6947FF-A367-4EF8-AF8D-2FD6A59AF22F}" srcOrd="3" destOrd="0" presId="urn:microsoft.com/office/officeart/2005/8/layout/process2"/>
    <dgm:cxn modelId="{BB1CEAA7-19B4-CC49-9473-413647A8B626}" type="presParOf" srcId="{9B6947FF-A367-4EF8-AF8D-2FD6A59AF22F}" destId="{1D6F32A6-55ED-4487-B04A-5AD14683397C}" srcOrd="0" destOrd="0" presId="urn:microsoft.com/office/officeart/2005/8/layout/process2"/>
    <dgm:cxn modelId="{32103390-4D0C-694D-8E34-8017CFA47BF6}" type="presParOf" srcId="{BA45334F-9C6F-4EDD-8830-6F61AB160388}" destId="{1BEE8B5E-E20C-4351-9E71-A190F3910722}" srcOrd="4" destOrd="0" presId="urn:microsoft.com/office/officeart/2005/8/layout/process2"/>
    <dgm:cxn modelId="{2C2144B6-78F7-8F47-8EB0-396DDAC2381A}" type="presParOf" srcId="{BA45334F-9C6F-4EDD-8830-6F61AB160388}" destId="{2EF42AE7-6D1D-40E1-B568-09D9AE13CC48}" srcOrd="5" destOrd="0" presId="urn:microsoft.com/office/officeart/2005/8/layout/process2"/>
    <dgm:cxn modelId="{FABE6AC4-DCC8-0B40-91F2-E96746833DFB}" type="presParOf" srcId="{2EF42AE7-6D1D-40E1-B568-09D9AE13CC48}" destId="{D6AA6A68-50A7-4D27-8171-8676C8F357AF}" srcOrd="0" destOrd="0" presId="urn:microsoft.com/office/officeart/2005/8/layout/process2"/>
    <dgm:cxn modelId="{F461778A-0F5D-EC42-A62C-B40BDA68A8AC}" type="presParOf" srcId="{BA45334F-9C6F-4EDD-8830-6F61AB160388}" destId="{36BE09BA-B2FB-45F4-9B31-7AC60CCD8D01}" srcOrd="6" destOrd="0" presId="urn:microsoft.com/office/officeart/2005/8/layout/process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52E344A-92BA-48BC-B6C7-22163780F3CD}">
      <dsp:nvSpPr>
        <dsp:cNvPr id="0" name=""/>
        <dsp:cNvSpPr/>
      </dsp:nvSpPr>
      <dsp:spPr>
        <a:xfrm>
          <a:off x="105230" y="686"/>
          <a:ext cx="459813" cy="255451"/>
        </a:xfrm>
        <a:prstGeom prst="roundRect">
          <a:avLst>
            <a:gd name="adj" fmla="val 10000"/>
          </a:avLst>
        </a:prstGeom>
        <a:solidFill>
          <a:schemeClr val="accent5">
            <a:lumMod val="7500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CN" altLang="en-US" sz="800" kern="1200" dirty="0">
              <a:latin typeface="微软雅黑" panose="020B0503020204020204" pitchFamily="34" charset="-122"/>
              <a:ea typeface="微软雅黑" panose="020B0503020204020204" pitchFamily="34" charset="-122"/>
            </a:rPr>
            <a:t>报名</a:t>
          </a:r>
        </a:p>
      </dsp:txBody>
      <dsp:txXfrm>
        <a:off x="112712" y="8168"/>
        <a:ext cx="444849" cy="240487"/>
      </dsp:txXfrm>
    </dsp:sp>
    <dsp:sp modelId="{3B43E077-E1B1-43E8-886A-02021839BF00}">
      <dsp:nvSpPr>
        <dsp:cNvPr id="0" name=""/>
        <dsp:cNvSpPr/>
      </dsp:nvSpPr>
      <dsp:spPr>
        <a:xfrm rot="5400000">
          <a:off x="287239" y="262524"/>
          <a:ext cx="95794" cy="114953"/>
        </a:xfrm>
        <a:prstGeom prst="righ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zh-CN" altLang="en-US" sz="500" kern="1200">
            <a:latin typeface="微软雅黑" panose="020B0503020204020204" pitchFamily="34" charset="-122"/>
            <a:ea typeface="微软雅黑" panose="020B0503020204020204" pitchFamily="34" charset="-122"/>
          </a:endParaRPr>
        </a:p>
      </dsp:txBody>
      <dsp:txXfrm rot="-5400000">
        <a:off x="300651" y="272103"/>
        <a:ext cx="68971" cy="67056"/>
      </dsp:txXfrm>
    </dsp:sp>
    <dsp:sp modelId="{096D24EB-1810-4FD7-B0FF-96CAF03C3AC6}">
      <dsp:nvSpPr>
        <dsp:cNvPr id="0" name=""/>
        <dsp:cNvSpPr/>
      </dsp:nvSpPr>
      <dsp:spPr>
        <a:xfrm>
          <a:off x="105230" y="383864"/>
          <a:ext cx="459813" cy="255451"/>
        </a:xfrm>
        <a:prstGeom prst="roundRect">
          <a:avLst>
            <a:gd name="adj" fmla="val 10000"/>
          </a:avLst>
        </a:prstGeom>
        <a:solidFill>
          <a:schemeClr val="accent5">
            <a:lumMod val="7500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CN" altLang="en-US" sz="800" kern="1200" dirty="0">
              <a:latin typeface="微软雅黑" panose="020B0503020204020204" pitchFamily="34" charset="-122"/>
              <a:ea typeface="微软雅黑" panose="020B0503020204020204" pitchFamily="34" charset="-122"/>
            </a:rPr>
            <a:t>确认</a:t>
          </a:r>
        </a:p>
      </dsp:txBody>
      <dsp:txXfrm>
        <a:off x="112712" y="391346"/>
        <a:ext cx="444849" cy="240487"/>
      </dsp:txXfrm>
    </dsp:sp>
    <dsp:sp modelId="{9B6947FF-A367-4EF8-AF8D-2FD6A59AF22F}">
      <dsp:nvSpPr>
        <dsp:cNvPr id="0" name=""/>
        <dsp:cNvSpPr/>
      </dsp:nvSpPr>
      <dsp:spPr>
        <a:xfrm rot="5400000">
          <a:off x="287239" y="645702"/>
          <a:ext cx="95794" cy="114953"/>
        </a:xfrm>
        <a:prstGeom prst="righ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zh-CN" altLang="en-US" sz="500" kern="1200">
            <a:latin typeface="微软雅黑" panose="020B0503020204020204" pitchFamily="34" charset="-122"/>
            <a:ea typeface="微软雅黑" panose="020B0503020204020204" pitchFamily="34" charset="-122"/>
          </a:endParaRPr>
        </a:p>
      </dsp:txBody>
      <dsp:txXfrm rot="-5400000">
        <a:off x="300651" y="655281"/>
        <a:ext cx="68971" cy="67056"/>
      </dsp:txXfrm>
    </dsp:sp>
    <dsp:sp modelId="{1BEE8B5E-E20C-4351-9E71-A190F3910722}">
      <dsp:nvSpPr>
        <dsp:cNvPr id="0" name=""/>
        <dsp:cNvSpPr/>
      </dsp:nvSpPr>
      <dsp:spPr>
        <a:xfrm>
          <a:off x="105230" y="767041"/>
          <a:ext cx="459813" cy="255451"/>
        </a:xfrm>
        <a:prstGeom prst="roundRect">
          <a:avLst>
            <a:gd name="adj" fmla="val 10000"/>
          </a:avLst>
        </a:prstGeom>
        <a:solidFill>
          <a:schemeClr val="accent5">
            <a:lumMod val="7500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CN" altLang="en-US" sz="800" kern="1200" dirty="0">
              <a:latin typeface="微软雅黑" panose="020B0503020204020204" pitchFamily="34" charset="-122"/>
              <a:ea typeface="微软雅黑" panose="020B0503020204020204" pitchFamily="34" charset="-122"/>
            </a:rPr>
            <a:t>指导</a:t>
          </a:r>
        </a:p>
      </dsp:txBody>
      <dsp:txXfrm>
        <a:off x="112712" y="774523"/>
        <a:ext cx="444849" cy="240487"/>
      </dsp:txXfrm>
    </dsp:sp>
    <dsp:sp modelId="{2EF42AE7-6D1D-40E1-B568-09D9AE13CC48}">
      <dsp:nvSpPr>
        <dsp:cNvPr id="0" name=""/>
        <dsp:cNvSpPr/>
      </dsp:nvSpPr>
      <dsp:spPr>
        <a:xfrm rot="5400000">
          <a:off x="287239" y="1028879"/>
          <a:ext cx="95794" cy="114953"/>
        </a:xfrm>
        <a:prstGeom prst="righ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zh-CN" altLang="en-US" sz="500" kern="1200">
            <a:latin typeface="微软雅黑" panose="020B0503020204020204" pitchFamily="34" charset="-122"/>
            <a:ea typeface="微软雅黑" panose="020B0503020204020204" pitchFamily="34" charset="-122"/>
          </a:endParaRPr>
        </a:p>
      </dsp:txBody>
      <dsp:txXfrm rot="-5400000">
        <a:off x="300651" y="1038458"/>
        <a:ext cx="68971" cy="67056"/>
      </dsp:txXfrm>
    </dsp:sp>
    <dsp:sp modelId="{36BE09BA-B2FB-45F4-9B31-7AC60CCD8D01}">
      <dsp:nvSpPr>
        <dsp:cNvPr id="0" name=""/>
        <dsp:cNvSpPr/>
      </dsp:nvSpPr>
      <dsp:spPr>
        <a:xfrm>
          <a:off x="105230" y="1150219"/>
          <a:ext cx="459813" cy="255451"/>
        </a:xfrm>
        <a:prstGeom prst="roundRect">
          <a:avLst>
            <a:gd name="adj" fmla="val 10000"/>
          </a:avLst>
        </a:prstGeom>
        <a:solidFill>
          <a:schemeClr val="accent5">
            <a:lumMod val="7500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CN" altLang="en-US" sz="800" kern="1200" dirty="0">
              <a:latin typeface="微软雅黑" panose="020B0503020204020204" pitchFamily="34" charset="-122"/>
              <a:ea typeface="微软雅黑" panose="020B0503020204020204" pitchFamily="34" charset="-122"/>
            </a:rPr>
            <a:t>出发</a:t>
          </a:r>
        </a:p>
      </dsp:txBody>
      <dsp:txXfrm>
        <a:off x="112712" y="1157701"/>
        <a:ext cx="444849" cy="24048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2">
  <dgm:title val=""/>
  <dgm:desc val=""/>
  <dgm:catLst>
    <dgm:cat type="process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resizeHandles val="exact"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h" for="ch" ptType="node" refType="h"/>
      <dgm:constr type="h" for="ch" ptType="sibTrans" refType="h" refFor="ch" refPtType="node" fact="0.5"/>
      <dgm:constr type="w" for="ch" ptType="node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choose name="Name0">
          <dgm:if name="Name1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2">
            <dgm:alg type="tx"/>
          </dgm:else>
        </dgm:choose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w" refType="h" fact="1.8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w" val="NaN" fact="4" max="NaN"/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w" refType="h" fact="0.9"/>
            <dgm:constr type="connDist"/>
            <dgm:constr type="wArH" refType="w" fact="0.5"/>
            <dgm:constr type="hArH" refType="w"/>
            <dgm:constr type="stemThick" refType="w" fact="0.6"/>
            <dgm:constr type="begPad" refType="connDist" fact="0.125"/>
            <dgm:constr type="endPad" refType="connDist" fact="0.125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/>
              <a:t>单击以编辑母版副标题样式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23C579-EBCE-4349-99AE-954E0963813F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F6E1CF-4E10-4C26-AB60-E024388FFD9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23C579-EBCE-4349-99AE-954E0963813F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F6E1CF-4E10-4C26-AB60-E024388FFD9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23C579-EBCE-4349-99AE-954E0963813F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F6E1CF-4E10-4C26-AB60-E024388FFD9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 hasCustomPrompt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23C579-EBCE-4349-99AE-954E0963813F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F6E1CF-4E10-4C26-AB60-E024388FFD9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 hasCustomPrompt="1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23C579-EBCE-4349-99AE-954E0963813F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F6E1CF-4E10-4C26-AB60-E024388FFD9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23C579-EBCE-4349-99AE-954E0963813F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F6E1CF-4E10-4C26-AB60-E024388FFD9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23C579-EBCE-4349-99AE-954E0963813F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F6E1CF-4E10-4C26-AB60-E024388FFD9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23C579-EBCE-4349-99AE-954E0963813F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F6E1CF-4E10-4C26-AB60-E024388FFD9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23C579-EBCE-4349-99AE-954E0963813F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F6E1CF-4E10-4C26-AB60-E024388FFD9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23C579-EBCE-4349-99AE-954E0963813F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F6E1CF-4E10-4C26-AB60-E024388FFD9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 hasCustomPrompt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23C579-EBCE-4349-99AE-954E0963813F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F6E1CF-4E10-4C26-AB60-E024388FFD9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  <a:ea typeface="微软雅黑" panose="020B0503020204020204" pitchFamily="34" charset="-122"/>
              </a:defRPr>
            </a:lvl1pPr>
          </a:lstStyle>
          <a:p>
            <a:fld id="{0D23C579-EBCE-4349-99AE-954E0963813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  <a:ea typeface="微软雅黑" panose="020B0503020204020204" pitchFamily="34" charset="-122"/>
              </a:defRPr>
            </a:lvl1pPr>
          </a:lstStyle>
          <a:p>
            <a:fld id="{0BF6E1CF-4E10-4C26-AB60-E024388FFD98}" type="slidenum">
              <a:rPr lang="zh-CN" altLang="en-US" smtClean="0"/>
            </a:fld>
            <a:endParaRPr lang="zh-CN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微软雅黑" panose="020B0503020204020204" pitchFamily="34" charset="-122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微软雅黑" panose="020B0503020204020204" pitchFamily="34" charset="-122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微软雅黑" panose="020B0503020204020204" pitchFamily="34" charset="-122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微软雅黑" panose="020B0503020204020204" pitchFamily="34" charset="-122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微软雅黑" panose="020B0503020204020204" pitchFamily="34" charset="-122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.tiff"/><Relationship Id="rId2" Type="http://schemas.openxmlformats.org/officeDocument/2006/relationships/image" Target="../media/image2.png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2.tiff"/><Relationship Id="rId4" Type="http://schemas.openxmlformats.org/officeDocument/2006/relationships/image" Target="../media/image2.png"/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9" Type="http://schemas.openxmlformats.org/officeDocument/2006/relationships/image" Target="../media/image8.jpeg"/><Relationship Id="rId8" Type="http://schemas.openxmlformats.org/officeDocument/2006/relationships/image" Target="../media/image2.png"/><Relationship Id="rId7" Type="http://schemas.microsoft.com/office/2007/relationships/diagramDrawing" Target="../diagrams/drawing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Relationship Id="rId3" Type="http://schemas.openxmlformats.org/officeDocument/2006/relationships/diagramData" Target="../diagrams/data1.xml"/><Relationship Id="rId2" Type="http://schemas.openxmlformats.org/officeDocument/2006/relationships/hyperlink" Target="http://116.62.119.248/SystemFrameWorkV3/Interface/LoginAPI.aspx?UserGuid=cfda68e2-dc81-40b7-81d8-f80d3fbc016f&amp;LoginSecretKey=df13c20a-4a0a-e242-5e23-426cbdcbf497&amp;RedirectURL=~/Service.CRM.CustomizedWCFUI.ServiceFactory.CRM.PublicCustomerInfoClass.AddNew.aspx?Method=Load_AddNew_Page&amp;MethodName=%E6%96%B0%E5%A2%9E%E5%85%AC%E6%B5%B7%E5%AE%A2%E6%88%B7%E5%88%97%E8%A1%A8&amp;Version=0.5078433325145636&amp;Tab=%E5%85%A8%E9%83%A8&amp;Version=0.4426579549647037" TargetMode="External"/><Relationship Id="rId13" Type="http://schemas.openxmlformats.org/officeDocument/2006/relationships/slideLayout" Target="../slideLayouts/slideLayout7.xml"/><Relationship Id="rId12" Type="http://schemas.openxmlformats.org/officeDocument/2006/relationships/image" Target="../media/image11.jpeg"/><Relationship Id="rId11" Type="http://schemas.openxmlformats.org/officeDocument/2006/relationships/image" Target="../media/image10.jpeg"/><Relationship Id="rId10" Type="http://schemas.openxmlformats.org/officeDocument/2006/relationships/image" Target="../media/image9.jpeg"/><Relationship Id="rId1" Type="http://schemas.openxmlformats.org/officeDocument/2006/relationships/image" Target="../media/image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351" y="972612"/>
            <a:ext cx="4821794" cy="3201973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146685" y="4660275"/>
            <a:ext cx="4869739" cy="264274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400" dirty="0">
                <a:ea typeface="微软雅黑" panose="020B0503020204020204" pitchFamily="34" charset="-122"/>
              </a:rPr>
              <a:t> </a:t>
            </a:r>
            <a:endParaRPr lang="zh-CN" altLang="en-US" sz="1400" dirty="0">
              <a:ea typeface="微软雅黑" panose="020B0503020204020204" pitchFamily="3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0" y="-1"/>
            <a:ext cx="6858000" cy="413251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-103504" y="4445601"/>
            <a:ext cx="420242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zh-CN" altLang="en-US" sz="5400" dirty="0">
                <a:ln w="0"/>
                <a:solidFill>
                  <a:srgbClr val="0070C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“</a:t>
            </a:r>
            <a:endParaRPr lang="zh-CN" altLang="en-US" sz="5400" dirty="0">
              <a:ln w="0"/>
              <a:solidFill>
                <a:srgbClr val="0070C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4915670" y="6773560"/>
            <a:ext cx="297666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zh-CN" altLang="en-US" sz="5400" b="0" cap="none" spc="0" dirty="0">
                <a:ln w="0"/>
                <a:solidFill>
                  <a:srgbClr val="0070C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”</a:t>
            </a:r>
            <a:endParaRPr lang="zh-CN" altLang="en-US" sz="5400" b="0" cap="none" spc="0" dirty="0">
              <a:ln w="0"/>
              <a:solidFill>
                <a:srgbClr val="0070C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166869" y="78674"/>
            <a:ext cx="4043182" cy="276999"/>
          </a:xfrm>
          <a:prstGeom prst="rect">
            <a:avLst/>
          </a:prstGeo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en-US" altLang="zh-CN" sz="1200" dirty="0">
                <a:solidFill>
                  <a:schemeClr val="accent1">
                    <a:lumMod val="50000"/>
                  </a:schemeClr>
                </a:solidFill>
                <a:ea typeface="微软雅黑" panose="020B0503020204020204" pitchFamily="34" charset="-122"/>
              </a:rPr>
              <a:t>2018</a:t>
            </a:r>
            <a:r>
              <a:rPr lang="zh-CN" altLang="en-US" sz="1200" dirty="0">
                <a:solidFill>
                  <a:schemeClr val="accent1">
                    <a:lumMod val="50000"/>
                  </a:schemeClr>
                </a:solidFill>
                <a:ea typeface="微软雅黑" panose="020B0503020204020204" pitchFamily="34" charset="-122"/>
              </a:rPr>
              <a:t>华盛顿大学暑期大数据项目</a:t>
            </a:r>
            <a:r>
              <a:rPr lang="en-US" altLang="zh-CN" sz="1200" dirty="0">
                <a:solidFill>
                  <a:schemeClr val="accent1">
                    <a:lumMod val="50000"/>
                  </a:schemeClr>
                </a:solidFill>
                <a:ea typeface="微软雅黑" panose="020B0503020204020204" pitchFamily="34" charset="-122"/>
              </a:rPr>
              <a:t>(UWS/BIG/2018/</a:t>
            </a:r>
            <a:r>
              <a:rPr lang="zh-CN" altLang="en-US" sz="1200" dirty="0">
                <a:solidFill>
                  <a:schemeClr val="accent1">
                    <a:lumMod val="50000"/>
                  </a:schemeClr>
                </a:solidFill>
                <a:ea typeface="微软雅黑" panose="020B0503020204020204" pitchFamily="34" charset="-122"/>
              </a:rPr>
              <a:t>夏</a:t>
            </a:r>
            <a:r>
              <a:rPr lang="en-US" altLang="zh-CN" sz="1200" dirty="0">
                <a:solidFill>
                  <a:schemeClr val="accent1">
                    <a:lumMod val="50000"/>
                  </a:schemeClr>
                </a:solidFill>
                <a:ea typeface="微软雅黑" panose="020B0503020204020204" pitchFamily="34" charset="-122"/>
              </a:rPr>
              <a:t>)</a:t>
            </a:r>
            <a:endParaRPr lang="zh-CN" altLang="en-US" sz="1200" dirty="0">
              <a:solidFill>
                <a:schemeClr val="accent1">
                  <a:lumMod val="50000"/>
                </a:schemeClr>
              </a:solidFill>
              <a:ea typeface="微软雅黑" panose="020B0503020204020204" pitchFamily="34" charset="-122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4345024" y="68425"/>
            <a:ext cx="623570" cy="291828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1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搜 索</a:t>
            </a:r>
            <a:endParaRPr lang="zh-CN" altLang="en-US" sz="11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7" name="矩形 66"/>
          <p:cNvSpPr/>
          <p:nvPr/>
        </p:nvSpPr>
        <p:spPr>
          <a:xfrm>
            <a:off x="145563" y="7622884"/>
            <a:ext cx="4870861" cy="173644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66" name="矩形 65"/>
          <p:cNvSpPr/>
          <p:nvPr/>
        </p:nvSpPr>
        <p:spPr>
          <a:xfrm>
            <a:off x="145563" y="7260399"/>
            <a:ext cx="2360295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n-US" altLang="zh-CN" sz="2000" b="1" cap="none" spc="0" dirty="0">
                <a:ln w="0"/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Intro</a:t>
            </a:r>
            <a:r>
              <a:rPr lang="en-US" altLang="zh-CN" sz="2000" b="1" dirty="0">
                <a:ln w="0"/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. To Program</a:t>
            </a:r>
            <a:endParaRPr lang="zh-CN" altLang="en-US" sz="2000" b="1" cap="none" spc="0" dirty="0">
              <a:ln w="0"/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graphicFrame>
        <p:nvGraphicFramePr>
          <p:cNvPr id="78" name="表格 77"/>
          <p:cNvGraphicFramePr>
            <a:graphicFrameLocks noGrp="1"/>
          </p:cNvGraphicFramePr>
          <p:nvPr/>
        </p:nvGraphicFramePr>
        <p:xfrm>
          <a:off x="147046" y="447725"/>
          <a:ext cx="4850404" cy="29769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12601"/>
                <a:gridCol w="1212601"/>
                <a:gridCol w="1212601"/>
                <a:gridCol w="1212601"/>
              </a:tblGrid>
              <a:tr h="297691">
                <a:tc>
                  <a:txBody>
                    <a:bodyPr/>
                    <a:lstStyle/>
                    <a:p>
                      <a:pPr algn="ctr"/>
                      <a:r>
                        <a:rPr lang="en-US" altLang="zh-CN" dirty="0">
                          <a:solidFill>
                            <a:schemeClr val="accent1">
                              <a:lumMod val="75000"/>
                            </a:schemeClr>
                          </a:solidFill>
                          <a:ea typeface="微软雅黑" panose="020B0503020204020204" pitchFamily="34" charset="-122"/>
                        </a:rPr>
                        <a:t>Study</a:t>
                      </a:r>
                      <a:endParaRPr lang="zh-CN" altLang="en-US" dirty="0">
                        <a:solidFill>
                          <a:schemeClr val="accent1">
                            <a:lumMod val="75000"/>
                          </a:schemeClr>
                        </a:solidFill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dirty="0">
                          <a:solidFill>
                            <a:schemeClr val="tx2">
                              <a:lumMod val="75000"/>
                            </a:schemeClr>
                          </a:solidFill>
                          <a:ea typeface="微软雅黑" panose="020B0503020204020204" pitchFamily="34" charset="-122"/>
                        </a:rPr>
                        <a:t>Life</a:t>
                      </a:r>
                      <a:endParaRPr lang="zh-CN" altLang="en-US" dirty="0">
                        <a:solidFill>
                          <a:schemeClr val="tx2">
                            <a:lumMod val="75000"/>
                          </a:schemeClr>
                        </a:solidFill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dirty="0">
                          <a:solidFill>
                            <a:schemeClr val="tx2">
                              <a:lumMod val="75000"/>
                            </a:schemeClr>
                          </a:solidFill>
                          <a:ea typeface="微软雅黑" panose="020B0503020204020204" pitchFamily="34" charset="-122"/>
                        </a:rPr>
                        <a:t>Fee</a:t>
                      </a:r>
                      <a:endParaRPr lang="zh-CN" altLang="en-US" dirty="0">
                        <a:solidFill>
                          <a:schemeClr val="tx2">
                            <a:lumMod val="75000"/>
                          </a:schemeClr>
                        </a:solidFill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dirty="0">
                          <a:solidFill>
                            <a:schemeClr val="tx2">
                              <a:lumMod val="75000"/>
                            </a:schemeClr>
                          </a:solidFill>
                          <a:ea typeface="微软雅黑" panose="020B0503020204020204" pitchFamily="34" charset="-122"/>
                        </a:rPr>
                        <a:t>Sign up</a:t>
                      </a:r>
                      <a:endParaRPr lang="zh-CN" altLang="en-US" dirty="0">
                        <a:solidFill>
                          <a:schemeClr val="tx2">
                            <a:lumMod val="75000"/>
                          </a:schemeClr>
                        </a:solidFill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</a:tbl>
          </a:graphicData>
        </a:graphic>
      </p:graphicFrame>
      <p:grpSp>
        <p:nvGrpSpPr>
          <p:cNvPr id="15" name="组合 14"/>
          <p:cNvGrpSpPr/>
          <p:nvPr/>
        </p:nvGrpSpPr>
        <p:grpSpPr>
          <a:xfrm>
            <a:off x="5016423" y="1975771"/>
            <a:ext cx="1749825" cy="1410769"/>
            <a:chOff x="5025185" y="893400"/>
            <a:chExt cx="1727696" cy="1071164"/>
          </a:xfrm>
          <a:solidFill>
            <a:schemeClr val="accent1">
              <a:lumMod val="75000"/>
            </a:schemeClr>
          </a:solidFill>
        </p:grpSpPr>
        <p:sp>
          <p:nvSpPr>
            <p:cNvPr id="8" name="矩形 7"/>
            <p:cNvSpPr/>
            <p:nvPr/>
          </p:nvSpPr>
          <p:spPr>
            <a:xfrm>
              <a:off x="5094266" y="893400"/>
              <a:ext cx="1651082" cy="1071164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29" name="矩形 28"/>
            <p:cNvSpPr/>
            <p:nvPr/>
          </p:nvSpPr>
          <p:spPr>
            <a:xfrm>
              <a:off x="5084523" y="906657"/>
              <a:ext cx="1668358" cy="287372"/>
            </a:xfrm>
            <a:prstGeom prst="rect">
              <a:avLst/>
            </a:prstGeom>
            <a:grpFill/>
          </p:spPr>
          <p:txBody>
            <a:bodyPr wrap="square" lIns="91440" tIns="45720" rIns="91440" bIns="45720">
              <a:spAutoFit/>
            </a:bodyPr>
            <a:lstStyle/>
            <a:p>
              <a:r>
                <a:rPr lang="en-US" altLang="zh-CN" sz="1400" b="1" cap="none" spc="0">
                  <a:ln w="0"/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Times New Roman" panose="02020603050405020304" pitchFamily="18" charset="0"/>
                </a:rPr>
                <a:t>University Ranking</a:t>
              </a:r>
              <a:endParaRPr lang="zh-CN" altLang="en-US" sz="1400" b="1" cap="none" spc="0" dirty="0">
                <a:ln w="0"/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endParaRPr>
            </a:p>
          </p:txBody>
        </p:sp>
        <p:sp>
          <p:nvSpPr>
            <p:cNvPr id="2" name="文本框 1"/>
            <p:cNvSpPr txBox="1"/>
            <p:nvPr/>
          </p:nvSpPr>
          <p:spPr>
            <a:xfrm>
              <a:off x="5025185" y="1136138"/>
              <a:ext cx="1686337" cy="754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79705" indent="-179705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en-US" altLang="zh-CN" sz="8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  <a:sym typeface="+mn-ea"/>
                </a:rPr>
                <a:t>US</a:t>
              </a:r>
              <a:r>
                <a:rPr lang="zh-CN" altLang="en-US" sz="8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  <a:sym typeface="+mn-ea"/>
                </a:rPr>
                <a:t> </a:t>
              </a:r>
              <a:r>
                <a:rPr lang="en-US" altLang="zh-CN" sz="8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  <a:sym typeface="+mn-ea"/>
                </a:rPr>
                <a:t>News</a:t>
              </a:r>
              <a:r>
                <a:rPr lang="zh-CN" altLang="en-US" sz="8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  <a:sym typeface="+mn-ea"/>
                </a:rPr>
                <a:t> </a:t>
              </a:r>
              <a:r>
                <a:rPr lang="en-US" altLang="zh-CN" sz="8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  <a:sym typeface="+mn-ea"/>
                </a:rPr>
                <a:t>2018</a:t>
              </a:r>
              <a:r>
                <a:rPr lang="zh-CN" altLang="en-US" sz="8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  <a:sym typeface="+mn-ea"/>
                </a:rPr>
                <a:t> 全球＃</a:t>
              </a:r>
              <a:r>
                <a:rPr lang="en-US" altLang="zh-CN" sz="8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  <a:sym typeface="+mn-ea"/>
                </a:rPr>
                <a:t>10</a:t>
              </a:r>
              <a:endParaRPr lang="en-US" altLang="zh-CN" sz="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  <a:sym typeface="+mn-ea"/>
              </a:endParaRPr>
            </a:p>
            <a:p>
              <a:pPr marL="179705" indent="-179705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en-US" altLang="zh-CN" sz="8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  <a:sym typeface="+mn-ea"/>
                </a:rPr>
                <a:t>ARWU 2018 </a:t>
              </a:r>
              <a:r>
                <a:rPr lang="zh-CN" altLang="en-US" sz="8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  <a:sym typeface="+mn-ea"/>
                </a:rPr>
                <a:t>全球 </a:t>
              </a:r>
              <a:r>
                <a:rPr lang="en-US" altLang="zh-CN" sz="8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  <a:sym typeface="+mn-ea"/>
                </a:rPr>
                <a:t>#8</a:t>
              </a:r>
              <a:endParaRPr lang="en-US" altLang="zh-CN" sz="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  <a:sym typeface="+mn-ea"/>
              </a:endParaRPr>
            </a:p>
            <a:p>
              <a:pPr marL="179705" indent="-179705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en-US" altLang="zh-CN" sz="8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  <a:sym typeface="+mn-ea"/>
                </a:rPr>
                <a:t>Time</a:t>
              </a:r>
              <a:r>
                <a:rPr lang="zh-CN" altLang="en-US" sz="8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  <a:sym typeface="+mn-ea"/>
                </a:rPr>
                <a:t> </a:t>
              </a:r>
              <a:r>
                <a:rPr lang="en-US" altLang="zh-CN" sz="8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  <a:sym typeface="+mn-ea"/>
                </a:rPr>
                <a:t>2018</a:t>
              </a:r>
              <a:r>
                <a:rPr lang="zh-CN" altLang="en-US" sz="8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  <a:sym typeface="+mn-ea"/>
                </a:rPr>
                <a:t> 全球 </a:t>
              </a:r>
              <a:r>
                <a:rPr lang="en-US" altLang="zh-CN" sz="8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  <a:sym typeface="+mn-ea"/>
                </a:rPr>
                <a:t>#</a:t>
              </a:r>
              <a:r>
                <a:rPr lang="zh-CN" altLang="en-US" sz="8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  <a:sym typeface="+mn-ea"/>
                </a:rPr>
                <a:t> </a:t>
              </a:r>
              <a:r>
                <a:rPr lang="en-US" altLang="zh-CN" sz="8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  <a:sym typeface="+mn-ea"/>
                </a:rPr>
                <a:t>25</a:t>
              </a:r>
              <a:endParaRPr lang="en-US" altLang="zh-CN" sz="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  <a:sym typeface="+mn-ea"/>
              </a:endParaRPr>
            </a:p>
            <a:p>
              <a:pPr marL="179705" indent="-179705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en-US" altLang="zh-CN" sz="8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  <a:sym typeface="+mn-ea"/>
                </a:rPr>
                <a:t>QS</a:t>
              </a:r>
              <a:r>
                <a:rPr lang="zh-CN" altLang="en-US" sz="8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  <a:sym typeface="+mn-ea"/>
                </a:rPr>
                <a:t> </a:t>
              </a:r>
              <a:r>
                <a:rPr lang="en-US" altLang="zh-CN" sz="8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  <a:sym typeface="+mn-ea"/>
                </a:rPr>
                <a:t>2018</a:t>
              </a:r>
              <a:r>
                <a:rPr lang="zh-CN" altLang="en-US" sz="8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  <a:sym typeface="+mn-ea"/>
                </a:rPr>
                <a:t> 全球 </a:t>
              </a:r>
              <a:r>
                <a:rPr lang="en-US" altLang="zh-CN" sz="8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  <a:sym typeface="+mn-ea"/>
                </a:rPr>
                <a:t>#61</a:t>
              </a:r>
              <a:endParaRPr lang="en-US" altLang="zh-CN" sz="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  <a:sym typeface="+mn-ea"/>
              </a:endParaRPr>
            </a:p>
            <a:p>
              <a:pPr marL="179705" indent="-179705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zh-CN" altLang="en-US" sz="8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  <a:sym typeface="+mn-ea"/>
                </a:rPr>
                <a:t>计算机专业 全美排名 </a:t>
              </a:r>
              <a:r>
                <a:rPr lang="en-US" altLang="zh-CN" sz="8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  <a:sym typeface="+mn-ea"/>
                </a:rPr>
                <a:t>#7</a:t>
              </a:r>
              <a:endParaRPr lang="en-US" altLang="zh-CN" sz="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  <a:sym typeface="+mn-ea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5086389" y="3536401"/>
            <a:ext cx="1681688" cy="931890"/>
            <a:chOff x="5084400" y="2057588"/>
            <a:chExt cx="1660948" cy="1308014"/>
          </a:xfrm>
        </p:grpSpPr>
        <p:sp>
          <p:nvSpPr>
            <p:cNvPr id="9" name="矩形 8"/>
            <p:cNvSpPr/>
            <p:nvPr/>
          </p:nvSpPr>
          <p:spPr>
            <a:xfrm>
              <a:off x="5084400" y="2059941"/>
              <a:ext cx="1660948" cy="1305661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44" name="矩形 43"/>
            <p:cNvSpPr/>
            <p:nvPr/>
          </p:nvSpPr>
          <p:spPr>
            <a:xfrm>
              <a:off x="5095543" y="2057588"/>
              <a:ext cx="1619576" cy="236304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</a:bodyPr>
            <a:lstStyle/>
            <a:p>
              <a:r>
                <a:rPr lang="en-US" altLang="zh-CN" sz="1200" b="1" cap="none" spc="0" dirty="0">
                  <a:ln w="0"/>
                  <a:solidFill>
                    <a:schemeClr val="accent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Times New Roman" panose="02020603050405020304" pitchFamily="18" charset="0"/>
                </a:rPr>
                <a:t>Who Should Attend ?</a:t>
              </a:r>
              <a:endParaRPr lang="zh-CN" altLang="en-US" sz="1200" b="1" cap="none" spc="0" dirty="0">
                <a:ln w="0"/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endParaRPr>
            </a:p>
          </p:txBody>
        </p:sp>
        <p:sp>
          <p:nvSpPr>
            <p:cNvPr id="73" name="文本框 72"/>
            <p:cNvSpPr txBox="1"/>
            <p:nvPr/>
          </p:nvSpPr>
          <p:spPr>
            <a:xfrm>
              <a:off x="5115940" y="2476995"/>
              <a:ext cx="1519490" cy="705600"/>
            </a:xfrm>
            <a:prstGeom prst="rect">
              <a:avLst/>
            </a:prstGeom>
            <a:noFill/>
          </p:spPr>
          <p:txBody>
            <a:bodyPr wrap="square" numCol="1" rtlCol="0">
              <a:spAutoFit/>
            </a:bodyPr>
            <a:lstStyle/>
            <a:p>
              <a:pPr>
                <a:lnSpc>
                  <a:spcPts val="1600"/>
                </a:lnSpc>
              </a:pPr>
              <a:r>
                <a:rPr lang="zh-CN" altLang="en-US" sz="10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专业背景为：</a:t>
              </a:r>
              <a:endParaRPr lang="en-US" altLang="zh-CN" sz="10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>
                <a:lnSpc>
                  <a:spcPts val="1600"/>
                </a:lnSpc>
              </a:pPr>
              <a:r>
                <a:rPr lang="zh-CN" altLang="en-US" sz="10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计算机，工程，理科</a:t>
              </a:r>
              <a:endPara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95" name="文本框 94"/>
          <p:cNvSpPr txBox="1"/>
          <p:nvPr/>
        </p:nvSpPr>
        <p:spPr>
          <a:xfrm>
            <a:off x="145563" y="4715418"/>
            <a:ext cx="4837582" cy="24904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179705" algn="just">
              <a:lnSpc>
                <a:spcPts val="1700"/>
              </a:lnSpc>
            </a:pPr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华盛顿大学创建于</a:t>
            </a:r>
            <a:r>
              <a:rPr lang="en-US" altLang="zh-CN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1861</a:t>
            </a:r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年，是美国西海岸历史最悠久的大学，被誉为“公立常春藤”，为美国大学协会成员，同宾夕法尼亚大学和密歇根大学齐名。学校位于华盛顿州西雅图市，气候宜人，冬暖夏凉，风景秀丽，并且就业环境绝佳，很多学生毕业后进入本地的微软、波音、亚马逊等高科技公司工作。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indent="179705" algn="just">
              <a:lnSpc>
                <a:spcPts val="1700"/>
              </a:lnSpc>
            </a:pPr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在华盛顿大学计算机科学专业常年排名全美前</a:t>
            </a:r>
            <a:r>
              <a:rPr lang="en-US" altLang="zh-CN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10</a:t>
            </a:r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，毕业的</a:t>
            </a:r>
            <a:r>
              <a:rPr lang="en-US" altLang="zh-CN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7758</a:t>
            </a:r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人中，有</a:t>
            </a:r>
            <a:r>
              <a:rPr lang="en-US" altLang="zh-CN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659</a:t>
            </a:r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人在微软工作，</a:t>
            </a:r>
            <a:r>
              <a:rPr lang="en-US" altLang="zh-CN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301</a:t>
            </a:r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人在亚马逊工作，</a:t>
            </a:r>
            <a:r>
              <a:rPr lang="en-US" altLang="zh-CN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202</a:t>
            </a:r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人在谷歌工作，</a:t>
            </a:r>
            <a:r>
              <a:rPr lang="en-US" altLang="zh-CN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164</a:t>
            </a:r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人在波音工作，可见实力不容小觑。微软的共同创始人</a:t>
            </a:r>
            <a:r>
              <a:rPr lang="en-US" altLang="zh-CN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Paul Allen</a:t>
            </a:r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和微软公司更是向华盛顿大学捐赠</a:t>
            </a:r>
            <a:r>
              <a:rPr lang="en-US" altLang="zh-CN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5000</a:t>
            </a:r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万美元，建立了</a:t>
            </a:r>
            <a:r>
              <a:rPr lang="en-US" altLang="zh-CN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Paul G. Allen School of Computer Science &amp; Engineering</a:t>
            </a:r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indent="179705" algn="just">
              <a:lnSpc>
                <a:spcPts val="1700"/>
              </a:lnSpc>
            </a:pPr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项目：</a:t>
            </a:r>
            <a:r>
              <a:rPr lang="en-US" altLang="zh-CN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1.</a:t>
            </a:r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 面向大学</a:t>
            </a:r>
            <a:r>
              <a:rPr lang="en-US" altLang="zh-CN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年级及以上同学了解大数据研究的基本概念和研究结构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indent="179705" algn="just">
              <a:lnSpc>
                <a:spcPts val="1700"/>
              </a:lnSpc>
            </a:pPr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        </a:t>
            </a:r>
            <a:r>
              <a:rPr lang="en-US" altLang="zh-CN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2.</a:t>
            </a:r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 聘请华大教授利用华大计算机系和微软资源展现大数据的应用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indent="179705" algn="just">
              <a:lnSpc>
                <a:spcPts val="1700"/>
              </a:lnSpc>
            </a:pPr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        </a:t>
            </a:r>
            <a:r>
              <a:rPr lang="en-US" altLang="zh-CN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3.</a:t>
            </a:r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 聘请西雅图创投企业客座教授在没高科技的创投经验和职业未来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6" name="文本框 95"/>
          <p:cNvSpPr txBox="1"/>
          <p:nvPr/>
        </p:nvSpPr>
        <p:spPr>
          <a:xfrm>
            <a:off x="163297" y="7698134"/>
            <a:ext cx="4934913" cy="15465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9705" indent="-179705">
              <a:lnSpc>
                <a:spcPct val="150000"/>
              </a:lnSpc>
            </a:pPr>
            <a:r>
              <a:rPr lang="en-US" altLang="zh-CN" sz="1050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【</a:t>
            </a:r>
            <a:r>
              <a:rPr lang="zh-CN" altLang="en-US" sz="1050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主办单位</a:t>
            </a:r>
            <a:r>
              <a:rPr lang="en-US" altLang="zh-CN" sz="1050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】</a:t>
            </a:r>
            <a:r>
              <a:rPr lang="zh-CN" altLang="en-US" sz="105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华盛顿大学、环球翔飞教育集团 </a:t>
            </a:r>
            <a:endParaRPr lang="en-US" altLang="zh-CN" sz="105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179705" indent="-179705">
              <a:lnSpc>
                <a:spcPct val="150000"/>
              </a:lnSpc>
            </a:pPr>
            <a:r>
              <a:rPr lang="en-US" altLang="zh-CN" sz="1050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【</a:t>
            </a:r>
            <a:r>
              <a:rPr lang="zh-CN" altLang="en-US" sz="1050" dirty="0">
                <a:latin typeface="微软雅黑" panose="020B0503020204020204" pitchFamily="34" charset="-122"/>
                <a:ea typeface="微软雅黑" panose="020B0503020204020204" pitchFamily="34" charset="-122"/>
              </a:rPr>
              <a:t>项目课程</a:t>
            </a:r>
            <a:r>
              <a:rPr lang="en-US" altLang="zh-CN" sz="1050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】</a:t>
            </a:r>
            <a:r>
              <a:rPr lang="zh-CN" altLang="en-US" sz="105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本项目提供主题讲座，专题报告，实验课，研讨会，学习汇报等</a:t>
            </a:r>
            <a:endParaRPr lang="en-US" altLang="zh-CN" sz="105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179705" indent="-179705">
              <a:lnSpc>
                <a:spcPct val="150000"/>
              </a:lnSpc>
            </a:pPr>
            <a:r>
              <a:rPr lang="en-US" altLang="zh-CN" sz="1050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【</a:t>
            </a:r>
            <a:r>
              <a:rPr lang="zh-CN" altLang="en-US" sz="1050" dirty="0">
                <a:latin typeface="微软雅黑" panose="020B0503020204020204" pitchFamily="34" charset="-122"/>
                <a:ea typeface="微软雅黑" panose="020B0503020204020204" pitchFamily="34" charset="-122"/>
              </a:rPr>
              <a:t>项目成果</a:t>
            </a:r>
            <a:r>
              <a:rPr lang="en-US" altLang="zh-CN" sz="1050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】</a:t>
            </a:r>
            <a:r>
              <a:rPr lang="zh-CN" altLang="en-US" sz="1050" dirty="0">
                <a:latin typeface="微软雅黑" panose="020B0503020204020204" pitchFamily="34" charset="-122"/>
                <a:ea typeface="微软雅黑" panose="020B0503020204020204" pitchFamily="34" charset="-122"/>
              </a:rPr>
              <a:t>项目结束后，学生可获华盛顿大学官方项目认证</a:t>
            </a:r>
            <a:endParaRPr lang="zh-CN" altLang="en-US" sz="105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179705" indent="-179705">
              <a:lnSpc>
                <a:spcPct val="150000"/>
              </a:lnSpc>
            </a:pPr>
            <a:r>
              <a:rPr lang="en-US" altLang="zh-CN" sz="1050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【</a:t>
            </a:r>
            <a:r>
              <a:rPr lang="zh-CN" altLang="en-US" sz="105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课外体验</a:t>
            </a:r>
            <a:r>
              <a:rPr lang="en-US" altLang="zh-CN" sz="1050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】</a:t>
            </a:r>
            <a:r>
              <a:rPr lang="zh-CN" altLang="en-US" sz="105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西雅图创投企业访问，微软访问，西雅图天际线，第一家星巴克等</a:t>
            </a:r>
            <a:endParaRPr lang="en-US" altLang="zh-CN" sz="105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179705" indent="-179705">
              <a:lnSpc>
                <a:spcPct val="150000"/>
              </a:lnSpc>
            </a:pPr>
            <a:r>
              <a:rPr lang="en-US" altLang="zh-CN" sz="1050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【</a:t>
            </a:r>
            <a:r>
              <a:rPr lang="zh-CN" altLang="en-US" sz="1050" dirty="0">
                <a:latin typeface="微软雅黑" panose="020B0503020204020204" pitchFamily="34" charset="-122"/>
                <a:ea typeface="微软雅黑" panose="020B0503020204020204" pitchFamily="34" charset="-122"/>
              </a:rPr>
              <a:t>食宿安排</a:t>
            </a:r>
            <a:r>
              <a:rPr lang="en-US" altLang="zh-CN" sz="1050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】</a:t>
            </a:r>
            <a:r>
              <a:rPr lang="zh-CN" altLang="en-US" sz="1050" dirty="0">
                <a:latin typeface="微软雅黑" panose="020B0503020204020204" pitchFamily="34" charset="-122"/>
                <a:ea typeface="微软雅黑" panose="020B0503020204020204" pitchFamily="34" charset="-122"/>
              </a:rPr>
              <a:t>餐饮自理（约</a:t>
            </a:r>
            <a:r>
              <a:rPr lang="en-US" altLang="zh-CN" sz="1050" dirty="0">
                <a:latin typeface="微软雅黑" panose="020B0503020204020204" pitchFamily="34" charset="-122"/>
                <a:ea typeface="微软雅黑" panose="020B0503020204020204" pitchFamily="34" charset="-122"/>
              </a:rPr>
              <a:t>20</a:t>
            </a:r>
            <a:r>
              <a:rPr lang="zh-CN" altLang="en-US" sz="105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美元</a:t>
            </a:r>
            <a:r>
              <a:rPr lang="en-US" altLang="zh-CN" sz="1050" dirty="0">
                <a:latin typeface="微软雅黑" panose="020B0503020204020204" pitchFamily="34" charset="-122"/>
                <a:ea typeface="微软雅黑" panose="020B0503020204020204" pitchFamily="34" charset="-122"/>
              </a:rPr>
              <a:t>/</a:t>
            </a:r>
            <a:r>
              <a:rPr lang="zh-CN" altLang="en-US" sz="105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天）</a:t>
            </a:r>
            <a:r>
              <a:rPr lang="en-US" altLang="zh-CN" sz="1050" dirty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endParaRPr lang="en-US" altLang="zh-CN" sz="105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179705" indent="-179705">
              <a:lnSpc>
                <a:spcPct val="150000"/>
              </a:lnSpc>
            </a:pPr>
            <a:r>
              <a:rPr lang="en-US" altLang="zh-CN" sz="1050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【</a:t>
            </a:r>
            <a:r>
              <a:rPr lang="zh-CN" altLang="en-US" sz="105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签证保险</a:t>
            </a:r>
            <a:r>
              <a:rPr lang="en-US" altLang="zh-CN" sz="1050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】</a:t>
            </a:r>
            <a:r>
              <a:rPr lang="zh-CN" altLang="en-US" sz="105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本项目含海外保险，需办理美国短期访问</a:t>
            </a:r>
            <a:r>
              <a:rPr lang="en-US" altLang="zh-CN" sz="1050" dirty="0">
                <a:latin typeface="微软雅黑" panose="020B0503020204020204" pitchFamily="34" charset="-122"/>
                <a:ea typeface="微软雅黑" panose="020B0503020204020204" pitchFamily="34" charset="-122"/>
              </a:rPr>
              <a:t>(B1/B2)</a:t>
            </a:r>
            <a:r>
              <a:rPr lang="zh-CN" altLang="en-US" sz="105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签证</a:t>
            </a:r>
            <a:endParaRPr lang="zh-CN" altLang="en-US" sz="105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5076523" y="923648"/>
            <a:ext cx="1647838" cy="99049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5218132" y="894826"/>
            <a:ext cx="1377729" cy="33855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zh-CN" sz="1600" b="1" dirty="0">
                <a:ln w="0"/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Location</a:t>
            </a:r>
            <a:r>
              <a:rPr lang="en-US" altLang="zh-CN" sz="1600" b="1" dirty="0">
                <a:ln w="0"/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 </a:t>
            </a:r>
            <a:endParaRPr lang="zh-CN" altLang="en-US" sz="1600" b="1" cap="none" spc="0" dirty="0">
              <a:ln w="0"/>
              <a:solidFill>
                <a:srgbClr val="C00000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5115375" y="1203787"/>
            <a:ext cx="152175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9705" indent="-179705">
              <a:lnSpc>
                <a:spcPts val="1600"/>
              </a:lnSpc>
              <a:buFont typeface="Arial" panose="020B0604020202020204" pitchFamily="34" charset="0"/>
              <a:buChar char="•"/>
            </a:pPr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国家：美国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179705" indent="-179705">
              <a:lnSpc>
                <a:spcPts val="1600"/>
              </a:lnSpc>
              <a:buFont typeface="Arial" panose="020B0604020202020204" pitchFamily="34" charset="0"/>
              <a:buChar char="•"/>
            </a:pPr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州：华盛顿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179705" indent="-179705">
              <a:lnSpc>
                <a:spcPts val="1600"/>
              </a:lnSpc>
              <a:buFont typeface="Arial" panose="020B0604020202020204" pitchFamily="34" charset="0"/>
              <a:buChar char="•"/>
            </a:pPr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城市：西雅图</a:t>
            </a:r>
            <a:endParaRPr lang="zh-CN" altLang="en-US" sz="1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aphicFrame>
        <p:nvGraphicFramePr>
          <p:cNvPr id="23" name="表格 22"/>
          <p:cNvGraphicFramePr>
            <a:graphicFrameLocks noGrp="1"/>
          </p:cNvGraphicFramePr>
          <p:nvPr/>
        </p:nvGraphicFramePr>
        <p:xfrm>
          <a:off x="5173699" y="7134289"/>
          <a:ext cx="1550662" cy="2392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50662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1200" b="0" dirty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项目开始</a:t>
                      </a:r>
                      <a:endParaRPr lang="zh-CN" altLang="en-US" sz="1200" b="0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5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en-US" altLang="zh-CN" sz="1100" b="0" kern="12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2018/07/23</a:t>
                      </a:r>
                      <a:endParaRPr lang="en-US" altLang="zh-CN" sz="1100" b="0" kern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  <a:p>
                      <a:pPr marL="0" algn="ctr" defTabSz="685800" rtl="0" eaLnBrk="1" latinLnBrk="0" hangingPunct="1"/>
                      <a:r>
                        <a:rPr lang="en-US" altLang="zh-CN" sz="1100" b="0" kern="12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07/22</a:t>
                      </a:r>
                      <a:r>
                        <a:rPr lang="zh-CN" altLang="en-US" sz="1100" b="0" kern="12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抵达西雅图</a:t>
                      </a:r>
                      <a:endParaRPr lang="zh-CN" altLang="en-US" sz="1100" b="0" kern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1200" b="0" dirty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项目结束</a:t>
                      </a:r>
                      <a:endParaRPr lang="zh-CN" altLang="en-US" sz="1200" b="0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999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en-US" altLang="zh-CN" sz="1100" b="0" kern="12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2018/08/10</a:t>
                      </a:r>
                      <a:endParaRPr lang="en-US" altLang="zh-CN" sz="1100" b="0" kern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  <a:p>
                      <a:pPr marL="0" algn="ctr" defTabSz="685800" rtl="0" eaLnBrk="1" latinLnBrk="0" hangingPunct="1"/>
                      <a:r>
                        <a:rPr lang="en-US" altLang="zh-CN" sz="1100" b="0" kern="12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08/1</a:t>
                      </a:r>
                      <a:r>
                        <a:rPr lang="en-US" altLang="en-US" sz="1100" b="0" kern="12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1</a:t>
                      </a:r>
                      <a:r>
                        <a:rPr lang="zh-CN" altLang="en-US" sz="1100" b="0" kern="12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离开西雅图</a:t>
                      </a:r>
                      <a:endParaRPr lang="zh-CN" altLang="en-US" sz="1100" b="0" kern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1200" b="0" dirty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报名截至</a:t>
                      </a:r>
                      <a:endParaRPr lang="zh-CN" altLang="en-US" sz="1200" b="0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zh-CN" altLang="en-US" sz="1100" b="0" kern="12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第一批截止</a:t>
                      </a:r>
                      <a:r>
                        <a:rPr lang="en-US" altLang="zh-CN" sz="1100" b="0" kern="12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2018/03/31</a:t>
                      </a:r>
                      <a:endParaRPr lang="en-US" altLang="zh-CN" sz="1100" b="0" kern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  <a:p>
                      <a:pPr marL="0" marR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1100" b="0" kern="12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第二批截止</a:t>
                      </a:r>
                      <a:r>
                        <a:rPr lang="en-US" altLang="zh-CN" sz="1100" b="0" kern="12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2018/05/20</a:t>
                      </a:r>
                      <a:endParaRPr lang="zh-CN" altLang="en-US" sz="1100" b="0" kern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42" name="矩形 41"/>
          <p:cNvSpPr/>
          <p:nvPr/>
        </p:nvSpPr>
        <p:spPr>
          <a:xfrm>
            <a:off x="5137736" y="6694749"/>
            <a:ext cx="1599735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zh-CN" sz="2000" b="1" dirty="0">
                <a:ln w="0"/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Timeline</a:t>
            </a:r>
            <a:endParaRPr lang="zh-CN" altLang="en-US" sz="2000" b="1" cap="none" spc="0" dirty="0">
              <a:ln w="0"/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58" t="4558" r="4558" b="4558"/>
          <a:stretch>
            <a:fillRect/>
          </a:stretch>
        </p:blipFill>
        <p:spPr>
          <a:xfrm>
            <a:off x="5173699" y="-1636"/>
            <a:ext cx="1427713" cy="427825"/>
          </a:xfrm>
          <a:prstGeom prst="rect">
            <a:avLst/>
          </a:prstGeom>
        </p:spPr>
      </p:pic>
      <p:sp>
        <p:nvSpPr>
          <p:cNvPr id="35" name="矩形 6"/>
          <p:cNvSpPr/>
          <p:nvPr/>
        </p:nvSpPr>
        <p:spPr>
          <a:xfrm>
            <a:off x="-86246" y="1024205"/>
            <a:ext cx="3976763" cy="6140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0" algn="r">
              <a:buFont typeface="Arial" panose="020B0604020202020204" pitchFamily="34" charset="0"/>
              <a:buNone/>
            </a:pPr>
            <a:r>
              <a:rPr lang="en-US" altLang="zh-CN" sz="1700" dirty="0">
                <a:solidFill>
                  <a:schemeClr val="bg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  <a:latin typeface="Impact" panose="020B0806030902050204" pitchFamily="34" charset="0"/>
                <a:ea typeface="微软雅黑" panose="020B0503020204020204" pitchFamily="34" charset="-122"/>
                <a:cs typeface="Times New Roman" panose="02020603050405020304" pitchFamily="18" charset="0"/>
              </a:rPr>
              <a:t>University</a:t>
            </a:r>
            <a:r>
              <a:rPr lang="zh-CN" altLang="en-US" sz="1700" dirty="0">
                <a:solidFill>
                  <a:schemeClr val="bg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  <a:latin typeface="Impact" panose="020B0806030902050204" pitchFamily="34" charset="0"/>
                <a:ea typeface="微软雅黑" panose="020B0503020204020204" pitchFamily="34" charset="-122"/>
                <a:cs typeface="Times New Roman" panose="02020603050405020304" pitchFamily="18" charset="0"/>
              </a:rPr>
              <a:t> </a:t>
            </a:r>
            <a:r>
              <a:rPr lang="en-US" altLang="zh-CN" sz="1700" dirty="0">
                <a:solidFill>
                  <a:schemeClr val="bg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  <a:latin typeface="Impact" panose="020B0806030902050204" pitchFamily="34" charset="0"/>
                <a:ea typeface="微软雅黑" panose="020B0503020204020204" pitchFamily="34" charset="-122"/>
                <a:cs typeface="Times New Roman" panose="02020603050405020304" pitchFamily="18" charset="0"/>
              </a:rPr>
              <a:t>of</a:t>
            </a:r>
            <a:r>
              <a:rPr lang="zh-CN" altLang="en-US" sz="1700" dirty="0">
                <a:solidFill>
                  <a:schemeClr val="bg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  <a:latin typeface="Impact" panose="020B0806030902050204" pitchFamily="34" charset="0"/>
                <a:ea typeface="微软雅黑" panose="020B0503020204020204" pitchFamily="34" charset="-122"/>
                <a:cs typeface="Times New Roman" panose="02020603050405020304" pitchFamily="18" charset="0"/>
              </a:rPr>
              <a:t> </a:t>
            </a:r>
            <a:r>
              <a:rPr lang="en-US" altLang="zh-CN" sz="1700" dirty="0">
                <a:solidFill>
                  <a:schemeClr val="bg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  <a:latin typeface="Impact" panose="020B0806030902050204" pitchFamily="34" charset="0"/>
                <a:ea typeface="微软雅黑" panose="020B0503020204020204" pitchFamily="34" charset="-122"/>
                <a:cs typeface="Times New Roman" panose="02020603050405020304" pitchFamily="18" charset="0"/>
              </a:rPr>
              <a:t>Washington</a:t>
            </a:r>
            <a:endParaRPr lang="en-US" altLang="zh-CN" sz="1700" dirty="0">
              <a:solidFill>
                <a:schemeClr val="bg1"/>
              </a:soli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  <a:latin typeface="Impact" panose="020B0806030902050204" pitchFamily="34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indent="0" algn="r">
              <a:buFont typeface="Arial" panose="020B0604020202020204" pitchFamily="34" charset="0"/>
              <a:buNone/>
            </a:pPr>
            <a:r>
              <a:rPr lang="en-US" altLang="zh-CN" sz="1700" dirty="0">
                <a:solidFill>
                  <a:schemeClr val="bg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  <a:latin typeface="Impact" panose="020B0806030902050204" pitchFamily="34" charset="0"/>
                <a:ea typeface="微软雅黑" panose="020B0503020204020204" pitchFamily="34" charset="-122"/>
                <a:cs typeface="Times New Roman" panose="02020603050405020304" pitchFamily="18" charset="0"/>
              </a:rPr>
              <a:t>	Big</a:t>
            </a:r>
            <a:r>
              <a:rPr lang="zh-CN" altLang="en-US" sz="1700" dirty="0">
                <a:solidFill>
                  <a:schemeClr val="bg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  <a:latin typeface="Impact" panose="020B0806030902050204" pitchFamily="34" charset="0"/>
                <a:ea typeface="微软雅黑" panose="020B0503020204020204" pitchFamily="34" charset="-122"/>
                <a:cs typeface="Times New Roman" panose="02020603050405020304" pitchFamily="18" charset="0"/>
              </a:rPr>
              <a:t> </a:t>
            </a:r>
            <a:r>
              <a:rPr lang="en-US" altLang="zh-CN" sz="1700" dirty="0">
                <a:solidFill>
                  <a:schemeClr val="bg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  <a:latin typeface="Impact" panose="020B0806030902050204" pitchFamily="34" charset="0"/>
                <a:ea typeface="微软雅黑" panose="020B0503020204020204" pitchFamily="34" charset="-122"/>
                <a:cs typeface="Times New Roman" panose="02020603050405020304" pitchFamily="18" charset="0"/>
              </a:rPr>
              <a:t>Data</a:t>
            </a:r>
            <a:r>
              <a:rPr lang="zh-CN" altLang="en-US" sz="1700" dirty="0">
                <a:solidFill>
                  <a:schemeClr val="bg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  <a:latin typeface="Impact" panose="020B0806030902050204" pitchFamily="34" charset="0"/>
                <a:ea typeface="微软雅黑" panose="020B0503020204020204" pitchFamily="34" charset="-122"/>
                <a:cs typeface="Times New Roman" panose="02020603050405020304" pitchFamily="18" charset="0"/>
              </a:rPr>
              <a:t> </a:t>
            </a:r>
            <a:r>
              <a:rPr lang="en-US" altLang="zh-CN" sz="1700" dirty="0">
                <a:solidFill>
                  <a:schemeClr val="bg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  <a:latin typeface="Impact" panose="020B0806030902050204" pitchFamily="34" charset="0"/>
                <a:ea typeface="微软雅黑" panose="020B0503020204020204" pitchFamily="34" charset="-122"/>
                <a:cs typeface="Times New Roman" panose="02020603050405020304" pitchFamily="18" charset="0"/>
              </a:rPr>
              <a:t>Program</a:t>
            </a:r>
            <a:endParaRPr lang="zh-CN" altLang="en-US" sz="1700" dirty="0">
              <a:solidFill>
                <a:schemeClr val="bg1"/>
              </a:soli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  <a:latin typeface="Impact" panose="020B0806030902050204" pitchFamily="34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5088922" y="4555630"/>
            <a:ext cx="1579297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n-US" b="1" cap="none" spc="0" dirty="0">
                <a:ln w="0"/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University </a:t>
            </a:r>
            <a:endParaRPr lang="en-US" b="1" cap="none" spc="0" dirty="0">
              <a:ln w="0"/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b="1" cap="none" spc="0" dirty="0">
                <a:ln w="0"/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Introduction</a:t>
            </a:r>
            <a:endParaRPr lang="en-US" b="1" cap="none" spc="0" dirty="0">
              <a:ln w="0"/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97671" y="5239586"/>
            <a:ext cx="1668577" cy="1251433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9397" y="4313434"/>
            <a:ext cx="2188470" cy="1459413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917" y="2680437"/>
            <a:ext cx="2199540" cy="1466360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25" y="1009015"/>
            <a:ext cx="2160905" cy="1619885"/>
          </a:xfrm>
          <a:prstGeom prst="rect">
            <a:avLst/>
          </a:prstGeom>
        </p:spPr>
      </p:pic>
      <p:sp>
        <p:nvSpPr>
          <p:cNvPr id="42" name="矩形 41"/>
          <p:cNvSpPr/>
          <p:nvPr/>
        </p:nvSpPr>
        <p:spPr>
          <a:xfrm>
            <a:off x="2461260" y="8104505"/>
            <a:ext cx="4168775" cy="118618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Font typeface="Wingdings" panose="05000000000000000000" pitchFamily="2" charset="2"/>
              <a:buChar char="Ø"/>
            </a:pPr>
            <a:r>
              <a:rPr lang="zh-CN" altLang="en-US" sz="10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派克市场：</a:t>
            </a:r>
            <a:r>
              <a:rPr lang="en-US" altLang="zh-CN" sz="10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</a:t>
            </a:r>
            <a:r>
              <a:rPr lang="zh-CN" altLang="en-US" sz="10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派克市场非常壮观，有很多餐厅和小食店可供选择。早餐是在洛厄尔吃的，买了一些刚出炉的甜甜圈，喝了我喝过的最好喝的苹果汁，还尝了一些腊肠。这是在主街的里面，而且是在工作日的早晨，天气又湿又冷，因为没有很多人。我还去看了有名的口香糖墙，这面墙在一楼，穿过一条小巷。穿过了主市场的建筑，还有好多很棒的食品超市。真是让人流连忘返！</a:t>
            </a:r>
            <a:r>
              <a:rPr lang="en-US" altLang="zh-CN" sz="10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”</a:t>
            </a:r>
            <a:endParaRPr lang="en-US" altLang="zh-CN" sz="10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2461260" y="1468120"/>
            <a:ext cx="4081780" cy="147637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 dirty="0">
              <a:ea typeface="微软雅黑" panose="020B0503020204020204" pitchFamily="34" charset="-122"/>
            </a:endParaRPr>
          </a:p>
        </p:txBody>
      </p:sp>
      <p:sp>
        <p:nvSpPr>
          <p:cNvPr id="50" name="矩形 49"/>
          <p:cNvSpPr/>
          <p:nvPr/>
        </p:nvSpPr>
        <p:spPr>
          <a:xfrm>
            <a:off x="2490232" y="7583058"/>
            <a:ext cx="2216150" cy="39878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n-US" altLang="zh-CN" sz="2000" b="0" cap="none" spc="0" dirty="0">
                <a:ln w="0"/>
                <a:solidFill>
                  <a:schemeClr val="accent1">
                    <a:lumMod val="50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Program Activities</a:t>
            </a:r>
            <a:endParaRPr lang="en-US" altLang="zh-CN" sz="2000" b="0" cap="none" spc="0" dirty="0">
              <a:ln w="0"/>
              <a:solidFill>
                <a:schemeClr val="accent1">
                  <a:lumMod val="50000"/>
                </a:schemeClr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2490419" y="1009258"/>
            <a:ext cx="2216150" cy="39878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n-US" altLang="zh-CN" sz="2000" b="0" cap="none" spc="0" dirty="0">
                <a:ln w="0"/>
                <a:solidFill>
                  <a:schemeClr val="tx1">
                    <a:lumMod val="65000"/>
                    <a:lumOff val="35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Program </a:t>
            </a:r>
            <a:r>
              <a:rPr lang="en-US" altLang="zh-CN" sz="2000" dirty="0">
                <a:ln w="0"/>
                <a:solidFill>
                  <a:schemeClr val="tx1">
                    <a:lumMod val="65000"/>
                    <a:lumOff val="35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Detail</a:t>
            </a:r>
            <a:endParaRPr lang="en-US" altLang="zh-CN" sz="2000" b="0" cap="none" spc="0" dirty="0">
              <a:ln w="0"/>
              <a:solidFill>
                <a:schemeClr val="tx1">
                  <a:lumMod val="65000"/>
                  <a:lumOff val="35000"/>
                </a:schemeClr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2461518" y="1468182"/>
            <a:ext cx="3956535" cy="14763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本项目期望给予学生在于大数据方面进行管理，建立模型并了解实现大数据在商业，工业，学术，政府和其他社会组成部分中的应用。</a:t>
            </a:r>
            <a:r>
              <a:rPr lang="en-US" altLang="zh-CN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我们将探讨分布式计算和用于存储和处理数据的实用工具，然后对其进行分析。 </a:t>
            </a:r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也将学习</a:t>
            </a:r>
            <a:r>
              <a:rPr lang="en-US" altLang="zh-CN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使用典型的数据堆栈，获取常用于通知关键业务决策的各种数据流情况的经验。 </a:t>
            </a:r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参加此项目可使你更有目标地</a:t>
            </a:r>
            <a:r>
              <a:rPr lang="en-US" altLang="zh-CN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在大数据技术世界中设计你的职业生涯。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2454859" y="3478952"/>
            <a:ext cx="2216150" cy="39878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n-US" altLang="zh-CN" sz="2000" b="0" cap="none" spc="0" dirty="0">
                <a:ln w="0"/>
                <a:solidFill>
                  <a:srgbClr val="009999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Program </a:t>
            </a:r>
            <a:r>
              <a:rPr lang="en-US" altLang="zh-CN" sz="2000" dirty="0">
                <a:ln w="0"/>
                <a:solidFill>
                  <a:srgbClr val="009999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Courses</a:t>
            </a:r>
            <a:endParaRPr lang="en-US" altLang="zh-CN" sz="2000" b="0" cap="none" spc="0" dirty="0">
              <a:ln w="0"/>
              <a:solidFill>
                <a:srgbClr val="009999"/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  <p:graphicFrame>
        <p:nvGraphicFramePr>
          <p:cNvPr id="4" name="表格 3"/>
          <p:cNvGraphicFramePr>
            <a:graphicFrameLocks noGrp="1"/>
          </p:cNvGraphicFramePr>
          <p:nvPr/>
        </p:nvGraphicFramePr>
        <p:xfrm>
          <a:off x="2454910" y="3963670"/>
          <a:ext cx="4180840" cy="34067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80840"/>
              </a:tblGrid>
              <a:tr h="306705">
                <a:tc>
                  <a:txBody>
                    <a:bodyPr/>
                    <a:lstStyle/>
                    <a:p>
                      <a:pPr algn="ctr"/>
                      <a:r>
                        <a:rPr lang="zh-CN" altLang="en-US" b="1" dirty="0">
                          <a:solidFill>
                            <a:schemeClr val="bg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核心课程</a:t>
                      </a:r>
                      <a:endParaRPr lang="zh-CN" altLang="en-US" b="1" dirty="0">
                        <a:solidFill>
                          <a:schemeClr val="bg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  <a:tr h="3100070">
                <a:tc>
                  <a:txBody>
                    <a:bodyPr/>
                    <a:lstStyle/>
                    <a:p>
                      <a:pPr marL="285750" marR="0" indent="-285750" algn="l" defTabSz="6858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l"/>
                        <a:defRPr/>
                      </a:pPr>
                      <a:r>
                        <a:rPr lang="zh-CN" altLang="en-US" sz="1000" b="1" dirty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大数据工程入门（36课时）</a:t>
                      </a:r>
                      <a:endParaRPr lang="zh-CN" altLang="en-US" sz="1000" b="1" dirty="0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  <a:p>
                      <a:pPr marL="628650" marR="0" lvl="1" indent="-285750" algn="l" defTabSz="6858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/>
                      </a:pPr>
                      <a:r>
                        <a:rPr lang="zh-CN" altLang="en-US" sz="1000" dirty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大数据工程的基本概念，包括分布式数据存储和处理分析和数据流应用</a:t>
                      </a:r>
                      <a:endParaRPr lang="en-US" altLang="zh-CN" sz="1000" dirty="0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  <a:p>
                      <a:pPr marL="628650" marR="0" lvl="1" indent="-285750" algn="l" defTabSz="6858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/>
                      </a:pPr>
                      <a:r>
                        <a:rPr lang="en-US" altLang="zh-CN" sz="1000" dirty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数据栈</a:t>
                      </a:r>
                      <a:r>
                        <a:rPr lang="zh-CN" altLang="en-US" sz="1000" dirty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及</a:t>
                      </a:r>
                      <a:r>
                        <a:rPr lang="en-US" altLang="zh-CN" sz="1000" dirty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它们的用途，优点和限制</a:t>
                      </a:r>
                      <a:endParaRPr lang="en-US" altLang="zh-CN" sz="1000" dirty="0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  <a:p>
                      <a:pPr marL="628650" marR="0" lvl="1" indent="-285750" algn="l" defTabSz="6858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/>
                      </a:pPr>
                      <a:r>
                        <a:rPr lang="en-US" altLang="zh-CN" sz="1000" dirty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分布式系统，关系数据库和键值存储的背景</a:t>
                      </a:r>
                      <a:endParaRPr lang="en-US" altLang="zh-CN" sz="1000" dirty="0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  <a:p>
                      <a:pPr marL="628650" marR="0" lvl="1" indent="-285750" algn="l" defTabSz="6858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/>
                      </a:pPr>
                      <a:r>
                        <a:rPr lang="en-US" altLang="zh-CN" sz="1000" dirty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SQL和NoSQL; 批量处理</a:t>
                      </a:r>
                      <a:r>
                        <a:rPr lang="zh-CN" altLang="en-US" sz="1000" dirty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与</a:t>
                      </a:r>
                      <a:r>
                        <a:rPr lang="en-US" altLang="zh-CN" sz="1000" dirty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内存</a:t>
                      </a:r>
                      <a:r>
                        <a:rPr lang="zh-CN" altLang="en-US" sz="1000" dirty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及</a:t>
                      </a:r>
                      <a:r>
                        <a:rPr lang="en-US" altLang="zh-CN" sz="1000" dirty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大规模并行处理</a:t>
                      </a:r>
                      <a:endParaRPr lang="en-US" altLang="zh-CN" sz="1000" dirty="0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  <a:p>
                      <a:pPr marL="628650" marR="0" lvl="1" indent="-285750" algn="l" defTabSz="6858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/>
                      </a:pPr>
                      <a:r>
                        <a:rPr lang="en-US" altLang="zh-CN" sz="1000" dirty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Hadoop简介</a:t>
                      </a:r>
                      <a:endParaRPr lang="en-US" altLang="zh-CN" sz="1000" dirty="0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  <a:p>
                      <a:pPr marL="628650" marR="0" lvl="1" indent="-285750" algn="l" defTabSz="6858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/>
                      </a:pPr>
                      <a:r>
                        <a:rPr lang="en-US" altLang="zh-CN" sz="1000" dirty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数据管理，数据访问，治理和集成，操作和安全性的可用工具概述</a:t>
                      </a:r>
                      <a:endParaRPr lang="en-US" altLang="zh-CN" sz="1000" dirty="0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  <a:p>
                      <a:pPr marL="285750" marR="0" indent="-285750" algn="l" defTabSz="6858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l"/>
                        <a:defRPr/>
                      </a:pPr>
                      <a:r>
                        <a:rPr lang="zh-CN" altLang="en-US" sz="1000" b="1" dirty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科技英语的</a:t>
                      </a:r>
                      <a:r>
                        <a:rPr lang="en-US" altLang="zh-CN" sz="1000" b="1" dirty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presentation</a:t>
                      </a:r>
                      <a:r>
                        <a:rPr lang="zh-CN" altLang="en-US" sz="1000" b="1" dirty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技巧 </a:t>
                      </a:r>
                      <a:r>
                        <a:rPr lang="en-US" altLang="zh-CN" sz="1000" b="1" dirty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(10</a:t>
                      </a:r>
                      <a:r>
                        <a:rPr lang="zh-CN" altLang="en-US" sz="1000" b="1" dirty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课时</a:t>
                      </a:r>
                      <a:r>
                        <a:rPr lang="en-US" altLang="zh-CN" sz="1000" b="1" dirty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)</a:t>
                      </a:r>
                      <a:endParaRPr lang="en-US" altLang="zh-CN" sz="1000" b="1" dirty="0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  <a:p>
                      <a:pPr marL="628650" marR="0" lvl="1" indent="-285750" algn="l" defTabSz="6858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/>
                      </a:pPr>
                      <a:r>
                        <a:rPr lang="en-US" altLang="zh-CN" sz="1000" dirty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自信地发言和演示科技相关话题</a:t>
                      </a:r>
                      <a:endParaRPr lang="en-US" altLang="zh-CN" sz="1000" dirty="0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  <a:p>
                      <a:pPr marL="628650" marR="0" lvl="1" indent="-285750" algn="l" defTabSz="6858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/>
                      </a:pPr>
                      <a:r>
                        <a:rPr lang="en-US" altLang="zh-CN" sz="1000" dirty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在分析科技相关的问题时展示批判性思维技能</a:t>
                      </a:r>
                      <a:endParaRPr lang="en-US" altLang="zh-CN" sz="1000" dirty="0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  <a:p>
                      <a:pPr marL="628650" marR="0" lvl="1" indent="-285750" algn="l" defTabSz="6858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/>
                      </a:pPr>
                      <a:r>
                        <a:rPr lang="en-US" altLang="zh-CN" sz="1000" dirty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用英语对项目中探索的大数据工程进行分析</a:t>
                      </a:r>
                      <a:endParaRPr lang="en-US" altLang="zh-CN" sz="1000" dirty="0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28" name="矩形 27"/>
          <p:cNvSpPr/>
          <p:nvPr/>
        </p:nvSpPr>
        <p:spPr>
          <a:xfrm>
            <a:off x="0" y="-1"/>
            <a:ext cx="6858000" cy="413251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166869" y="78674"/>
            <a:ext cx="4043182" cy="276999"/>
          </a:xfrm>
          <a:prstGeom prst="rect">
            <a:avLst/>
          </a:prstGeo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en-US" altLang="zh-CN" sz="1200" dirty="0">
                <a:solidFill>
                  <a:schemeClr val="accent1">
                    <a:lumMod val="50000"/>
                  </a:schemeClr>
                </a:solidFill>
                <a:ea typeface="微软雅黑" panose="020B0503020204020204" pitchFamily="34" charset="-122"/>
              </a:rPr>
              <a:t>2018</a:t>
            </a:r>
            <a:r>
              <a:rPr lang="zh-CN" altLang="en-US" sz="1200" dirty="0">
                <a:solidFill>
                  <a:schemeClr val="accent1">
                    <a:lumMod val="50000"/>
                  </a:schemeClr>
                </a:solidFill>
                <a:ea typeface="微软雅黑" panose="020B0503020204020204" pitchFamily="34" charset="-122"/>
              </a:rPr>
              <a:t>华盛顿大学暑期大数据项目</a:t>
            </a:r>
            <a:r>
              <a:rPr lang="en-US" altLang="zh-CN" sz="1200" dirty="0">
                <a:solidFill>
                  <a:schemeClr val="accent1">
                    <a:lumMod val="50000"/>
                  </a:schemeClr>
                </a:solidFill>
                <a:ea typeface="微软雅黑" panose="020B0503020204020204" pitchFamily="34" charset="-122"/>
              </a:rPr>
              <a:t>(UWS/BIG/2018/</a:t>
            </a:r>
            <a:r>
              <a:rPr lang="zh-CN" altLang="en-US" sz="1200" dirty="0">
                <a:solidFill>
                  <a:schemeClr val="accent1">
                    <a:lumMod val="50000"/>
                  </a:schemeClr>
                </a:solidFill>
                <a:ea typeface="微软雅黑" panose="020B0503020204020204" pitchFamily="34" charset="-122"/>
              </a:rPr>
              <a:t>夏</a:t>
            </a:r>
            <a:r>
              <a:rPr lang="en-US" altLang="zh-CN" sz="1200" dirty="0">
                <a:solidFill>
                  <a:schemeClr val="accent1">
                    <a:lumMod val="50000"/>
                  </a:schemeClr>
                </a:solidFill>
                <a:ea typeface="微软雅黑" panose="020B0503020204020204" pitchFamily="34" charset="-122"/>
              </a:rPr>
              <a:t>)</a:t>
            </a:r>
            <a:endParaRPr lang="zh-CN" altLang="en-US" sz="1200" dirty="0">
              <a:solidFill>
                <a:schemeClr val="accent1">
                  <a:lumMod val="50000"/>
                </a:schemeClr>
              </a:solidFill>
              <a:ea typeface="微软雅黑" panose="020B0503020204020204" pitchFamily="34" charset="-122"/>
            </a:endParaRPr>
          </a:p>
        </p:txBody>
      </p:sp>
      <p:graphicFrame>
        <p:nvGraphicFramePr>
          <p:cNvPr id="34" name="表格 33"/>
          <p:cNvGraphicFramePr>
            <a:graphicFrameLocks noGrp="1"/>
          </p:cNvGraphicFramePr>
          <p:nvPr/>
        </p:nvGraphicFramePr>
        <p:xfrm>
          <a:off x="147046" y="447725"/>
          <a:ext cx="4850404" cy="29769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12601"/>
                <a:gridCol w="1212601"/>
                <a:gridCol w="1212601"/>
                <a:gridCol w="1212601"/>
              </a:tblGrid>
              <a:tr h="297691">
                <a:tc>
                  <a:txBody>
                    <a:bodyPr/>
                    <a:lstStyle/>
                    <a:p>
                      <a:pPr algn="ctr"/>
                      <a:r>
                        <a:rPr lang="en-US" altLang="zh-CN" dirty="0">
                          <a:solidFill>
                            <a:schemeClr val="accent1">
                              <a:lumMod val="75000"/>
                            </a:schemeClr>
                          </a:solidFill>
                          <a:ea typeface="微软雅黑" panose="020B0503020204020204" pitchFamily="34" charset="-122"/>
                        </a:rPr>
                        <a:t>Study</a:t>
                      </a:r>
                      <a:endParaRPr lang="zh-CN" altLang="en-US" dirty="0">
                        <a:solidFill>
                          <a:schemeClr val="accent1">
                            <a:lumMod val="75000"/>
                          </a:schemeClr>
                        </a:solidFill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dirty="0">
                          <a:solidFill>
                            <a:schemeClr val="tx2">
                              <a:lumMod val="75000"/>
                            </a:schemeClr>
                          </a:solidFill>
                          <a:ea typeface="微软雅黑" panose="020B0503020204020204" pitchFamily="34" charset="-122"/>
                        </a:rPr>
                        <a:t>Life</a:t>
                      </a:r>
                      <a:endParaRPr lang="zh-CN" altLang="en-US" dirty="0">
                        <a:solidFill>
                          <a:schemeClr val="tx2">
                            <a:lumMod val="75000"/>
                          </a:schemeClr>
                        </a:solidFill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dirty="0">
                          <a:solidFill>
                            <a:schemeClr val="tx2">
                              <a:lumMod val="75000"/>
                            </a:schemeClr>
                          </a:solidFill>
                          <a:ea typeface="微软雅黑" panose="020B0503020204020204" pitchFamily="34" charset="-122"/>
                        </a:rPr>
                        <a:t>Fee</a:t>
                      </a:r>
                      <a:endParaRPr lang="zh-CN" altLang="en-US" dirty="0">
                        <a:solidFill>
                          <a:schemeClr val="tx2">
                            <a:lumMod val="75000"/>
                          </a:schemeClr>
                        </a:solidFill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dirty="0">
                          <a:solidFill>
                            <a:schemeClr val="tx2">
                              <a:lumMod val="75000"/>
                            </a:schemeClr>
                          </a:solidFill>
                          <a:ea typeface="微软雅黑" panose="020B0503020204020204" pitchFamily="34" charset="-122"/>
                        </a:rPr>
                        <a:t>Sign up</a:t>
                      </a:r>
                      <a:endParaRPr lang="zh-CN" altLang="en-US" dirty="0">
                        <a:solidFill>
                          <a:schemeClr val="tx2">
                            <a:lumMod val="75000"/>
                          </a:schemeClr>
                        </a:solidFill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31" name="矩形 30"/>
          <p:cNvSpPr/>
          <p:nvPr/>
        </p:nvSpPr>
        <p:spPr>
          <a:xfrm>
            <a:off x="4345024" y="68425"/>
            <a:ext cx="623570" cy="291828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1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搜 索</a:t>
            </a:r>
            <a:endParaRPr lang="zh-CN" altLang="en-US" sz="11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3" name="图片 3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58" t="4558" r="4558" b="4558"/>
          <a:stretch>
            <a:fillRect/>
          </a:stretch>
        </p:blipFill>
        <p:spPr>
          <a:xfrm>
            <a:off x="5173699" y="-1636"/>
            <a:ext cx="1427713" cy="427825"/>
          </a:xfrm>
          <a:prstGeom prst="rect">
            <a:avLst/>
          </a:prstGeom>
        </p:spPr>
      </p:pic>
      <p:grpSp>
        <p:nvGrpSpPr>
          <p:cNvPr id="24" name="组合 23"/>
          <p:cNvGrpSpPr/>
          <p:nvPr/>
        </p:nvGrpSpPr>
        <p:grpSpPr>
          <a:xfrm>
            <a:off x="1589539" y="1338743"/>
            <a:ext cx="702274" cy="3190445"/>
            <a:chOff x="1589539" y="1312865"/>
            <a:chExt cx="702274" cy="3190445"/>
          </a:xfrm>
        </p:grpSpPr>
        <p:grpSp>
          <p:nvGrpSpPr>
            <p:cNvPr id="10" name="组合 9"/>
            <p:cNvGrpSpPr/>
            <p:nvPr/>
          </p:nvGrpSpPr>
          <p:grpSpPr>
            <a:xfrm>
              <a:off x="1589539" y="1312865"/>
              <a:ext cx="689126" cy="3190445"/>
              <a:chOff x="1632671" y="1295615"/>
              <a:chExt cx="689126" cy="3190445"/>
            </a:xfrm>
          </p:grpSpPr>
          <p:sp>
            <p:nvSpPr>
              <p:cNvPr id="21" name="矩形 20"/>
              <p:cNvSpPr/>
              <p:nvPr/>
            </p:nvSpPr>
            <p:spPr>
              <a:xfrm>
                <a:off x="1632671" y="1295615"/>
                <a:ext cx="688975" cy="213995"/>
              </a:xfrm>
              <a:prstGeom prst="rect">
                <a:avLst/>
              </a:prstGeom>
              <a:solidFill>
                <a:schemeClr val="tx1">
                  <a:lumMod val="65000"/>
                  <a:lumOff val="35000"/>
                  <a:alpha val="50000"/>
                </a:schemeClr>
              </a:solidFill>
            </p:spPr>
            <p:txBody>
              <a:bodyPr wrap="none" lIns="91440" tIns="45720" rIns="91440" bIns="45720">
                <a:spAutoFit/>
              </a:bodyPr>
              <a:lstStyle/>
              <a:p>
                <a:pPr algn="r"/>
                <a:r>
                  <a:rPr lang="en-US" altLang="zh-CN" sz="800" dirty="0">
                    <a:ln w="0"/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Teamwork</a:t>
                </a:r>
                <a:endParaRPr lang="en-US" altLang="zh-CN" sz="800" dirty="0">
                  <a:ln w="0"/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58" name="矩形 57"/>
              <p:cNvSpPr/>
              <p:nvPr/>
            </p:nvSpPr>
            <p:spPr>
              <a:xfrm>
                <a:off x="1708251" y="4270616"/>
                <a:ext cx="613546" cy="215444"/>
              </a:xfrm>
              <a:prstGeom prst="rect">
                <a:avLst/>
              </a:prstGeom>
              <a:solidFill>
                <a:schemeClr val="tx1">
                  <a:lumMod val="65000"/>
                  <a:lumOff val="35000"/>
                  <a:alpha val="50000"/>
                </a:schemeClr>
              </a:solidFill>
            </p:spPr>
            <p:txBody>
              <a:bodyPr wrap="square" lIns="91440" tIns="45720" rIns="91440" bIns="45720">
                <a:spAutoFit/>
              </a:bodyPr>
              <a:lstStyle/>
              <a:p>
                <a:pPr algn="r"/>
                <a:r>
                  <a:rPr lang="zh-CN" altLang="en-US" sz="800" dirty="0">
                    <a:ln w="0"/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建筑留影</a:t>
                </a:r>
                <a:endParaRPr lang="zh-CN" altLang="en-US" sz="800" dirty="0">
                  <a:ln w="0"/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36" name="矩形 35"/>
            <p:cNvSpPr/>
            <p:nvPr/>
          </p:nvSpPr>
          <p:spPr>
            <a:xfrm>
              <a:off x="1799370" y="2654647"/>
              <a:ext cx="492443" cy="215444"/>
            </a:xfrm>
            <a:prstGeom prst="rect">
              <a:avLst/>
            </a:prstGeom>
            <a:solidFill>
              <a:schemeClr val="tx1">
                <a:lumMod val="65000"/>
                <a:lumOff val="35000"/>
                <a:alpha val="50000"/>
              </a:schemeClr>
            </a:solidFill>
          </p:spPr>
          <p:txBody>
            <a:bodyPr wrap="none" lIns="91440" tIns="45720" rIns="91440" bIns="45720">
              <a:spAutoFit/>
            </a:bodyPr>
            <a:lstStyle/>
            <a:p>
              <a:pPr algn="r"/>
              <a:r>
                <a:rPr lang="zh-CN" altLang="en-US" sz="800" dirty="0">
                  <a:ln w="0"/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图书馆</a:t>
              </a:r>
              <a:endParaRPr lang="zh-CN" altLang="en-US" sz="800" dirty="0">
                <a:ln w="0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pic>
        <p:nvPicPr>
          <p:cNvPr id="3" name="图片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8327" y="7856736"/>
            <a:ext cx="2204850" cy="1509710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33355" y="6067502"/>
            <a:ext cx="2184512" cy="1456341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-1"/>
            <a:ext cx="6858000" cy="413251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166869" y="78674"/>
            <a:ext cx="4043182" cy="276999"/>
          </a:xfrm>
          <a:prstGeom prst="rect">
            <a:avLst/>
          </a:prstGeo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en-US" altLang="zh-CN" sz="1200" dirty="0">
                <a:solidFill>
                  <a:schemeClr val="accent1">
                    <a:lumMod val="50000"/>
                  </a:schemeClr>
                </a:solidFill>
                <a:ea typeface="微软雅黑" panose="020B0503020204020204" pitchFamily="34" charset="-122"/>
              </a:rPr>
              <a:t>2018</a:t>
            </a:r>
            <a:r>
              <a:rPr lang="zh-CN" altLang="en-US" sz="1200" dirty="0">
                <a:solidFill>
                  <a:schemeClr val="accent1">
                    <a:lumMod val="50000"/>
                  </a:schemeClr>
                </a:solidFill>
                <a:ea typeface="微软雅黑" panose="020B0503020204020204" pitchFamily="34" charset="-122"/>
              </a:rPr>
              <a:t>华盛顿大学暑期大数据项目</a:t>
            </a:r>
            <a:r>
              <a:rPr lang="en-US" altLang="zh-CN" sz="1200" dirty="0">
                <a:solidFill>
                  <a:schemeClr val="accent1">
                    <a:lumMod val="50000"/>
                  </a:schemeClr>
                </a:solidFill>
                <a:ea typeface="微软雅黑" panose="020B0503020204020204" pitchFamily="34" charset="-122"/>
              </a:rPr>
              <a:t>(UWS/BIG/2018/</a:t>
            </a:r>
            <a:r>
              <a:rPr lang="zh-CN" altLang="en-US" sz="1200" dirty="0">
                <a:solidFill>
                  <a:schemeClr val="accent1">
                    <a:lumMod val="50000"/>
                  </a:schemeClr>
                </a:solidFill>
                <a:ea typeface="微软雅黑" panose="020B0503020204020204" pitchFamily="34" charset="-122"/>
              </a:rPr>
              <a:t>夏</a:t>
            </a:r>
            <a:r>
              <a:rPr lang="en-US" altLang="zh-CN" sz="1200" dirty="0">
                <a:solidFill>
                  <a:schemeClr val="accent1">
                    <a:lumMod val="50000"/>
                  </a:schemeClr>
                </a:solidFill>
                <a:ea typeface="微软雅黑" panose="020B0503020204020204" pitchFamily="34" charset="-122"/>
              </a:rPr>
              <a:t>)</a:t>
            </a:r>
            <a:endParaRPr lang="zh-CN" altLang="en-US" sz="1200" dirty="0">
              <a:solidFill>
                <a:schemeClr val="accent1">
                  <a:lumMod val="50000"/>
                </a:schemeClr>
              </a:solidFill>
              <a:ea typeface="微软雅黑" panose="020B0503020204020204" pitchFamily="34" charset="-122"/>
            </a:endParaRPr>
          </a:p>
        </p:txBody>
      </p:sp>
      <p:graphicFrame>
        <p:nvGraphicFramePr>
          <p:cNvPr id="4" name="表格 3"/>
          <p:cNvGraphicFramePr>
            <a:graphicFrameLocks noGrp="1"/>
          </p:cNvGraphicFramePr>
          <p:nvPr/>
        </p:nvGraphicFramePr>
        <p:xfrm>
          <a:off x="147046" y="447725"/>
          <a:ext cx="4850404" cy="29769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12601"/>
                <a:gridCol w="1212601"/>
                <a:gridCol w="1212601"/>
                <a:gridCol w="1212601"/>
              </a:tblGrid>
              <a:tr h="297691">
                <a:tc>
                  <a:txBody>
                    <a:bodyPr/>
                    <a:lstStyle/>
                    <a:p>
                      <a:pPr algn="ctr"/>
                      <a:r>
                        <a:rPr lang="en-US" altLang="zh-CN" dirty="0">
                          <a:solidFill>
                            <a:schemeClr val="tx1"/>
                          </a:solidFill>
                          <a:ea typeface="微软雅黑" panose="020B0503020204020204" pitchFamily="34" charset="-122"/>
                        </a:rPr>
                        <a:t>Study</a:t>
                      </a:r>
                      <a:endParaRPr lang="zh-CN" altLang="en-US" dirty="0">
                        <a:solidFill>
                          <a:schemeClr val="tx1"/>
                        </a:solidFill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dirty="0">
                          <a:solidFill>
                            <a:schemeClr val="accent1">
                              <a:lumMod val="50000"/>
                            </a:schemeClr>
                          </a:solidFill>
                          <a:ea typeface="微软雅黑" panose="020B0503020204020204" pitchFamily="34" charset="-122"/>
                        </a:rPr>
                        <a:t>Life</a:t>
                      </a:r>
                      <a:endParaRPr lang="zh-CN" altLang="en-US" dirty="0">
                        <a:solidFill>
                          <a:schemeClr val="accent1">
                            <a:lumMod val="50000"/>
                          </a:schemeClr>
                        </a:solidFill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dirty="0">
                          <a:solidFill>
                            <a:schemeClr val="tx2">
                              <a:lumMod val="75000"/>
                            </a:schemeClr>
                          </a:solidFill>
                          <a:ea typeface="微软雅黑" panose="020B0503020204020204" pitchFamily="34" charset="-122"/>
                        </a:rPr>
                        <a:t>Fee</a:t>
                      </a:r>
                      <a:endParaRPr lang="zh-CN" altLang="en-US" dirty="0">
                        <a:solidFill>
                          <a:schemeClr val="tx2">
                            <a:lumMod val="75000"/>
                          </a:schemeClr>
                        </a:solidFill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dirty="0">
                          <a:solidFill>
                            <a:schemeClr val="tx2">
                              <a:lumMod val="75000"/>
                            </a:schemeClr>
                          </a:solidFill>
                          <a:ea typeface="微软雅黑" panose="020B0503020204020204" pitchFamily="34" charset="-122"/>
                        </a:rPr>
                        <a:t>Sign up</a:t>
                      </a:r>
                      <a:endParaRPr lang="zh-CN" altLang="en-US" dirty="0">
                        <a:solidFill>
                          <a:schemeClr val="tx2">
                            <a:lumMod val="75000"/>
                          </a:schemeClr>
                        </a:solidFill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5" name="矩形 4"/>
          <p:cNvSpPr/>
          <p:nvPr/>
        </p:nvSpPr>
        <p:spPr>
          <a:xfrm>
            <a:off x="4345024" y="68425"/>
            <a:ext cx="623570" cy="291828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1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搜 索</a:t>
            </a:r>
            <a:endParaRPr lang="zh-CN" altLang="en-US" sz="11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58" t="4558" r="4558" b="4558"/>
          <a:stretch>
            <a:fillRect/>
          </a:stretch>
        </p:blipFill>
        <p:spPr>
          <a:xfrm>
            <a:off x="5173699" y="-1636"/>
            <a:ext cx="1427713" cy="427825"/>
          </a:xfrm>
          <a:prstGeom prst="rect">
            <a:avLst/>
          </a:prstGeom>
        </p:spPr>
      </p:pic>
      <p:graphicFrame>
        <p:nvGraphicFramePr>
          <p:cNvPr id="7" name="表格 6"/>
          <p:cNvGraphicFramePr>
            <a:graphicFrameLocks noGrp="1"/>
          </p:cNvGraphicFramePr>
          <p:nvPr/>
        </p:nvGraphicFramePr>
        <p:xfrm>
          <a:off x="542113" y="921399"/>
          <a:ext cx="5986009" cy="802386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68630"/>
                <a:gridCol w="467360"/>
                <a:gridCol w="2259965"/>
                <a:gridCol w="2790054"/>
              </a:tblGrid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900" kern="100">
                          <a:effectLst/>
                        </a:rPr>
                        <a:t>DAY</a:t>
                      </a:r>
                      <a:endParaRPr lang="zh-CN" sz="1050" kern="100">
                        <a:effectLst/>
                        <a:latin typeface="Calibri" panose="020F050202020403020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900" kern="100">
                          <a:effectLst/>
                        </a:rPr>
                        <a:t>DATE</a:t>
                      </a:r>
                      <a:endParaRPr lang="zh-CN" sz="1050" kern="100">
                        <a:effectLst/>
                        <a:latin typeface="Calibri" panose="020F050202020403020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900" kern="100">
                          <a:effectLst/>
                        </a:rPr>
                        <a:t>MORNING</a:t>
                      </a:r>
                      <a:endParaRPr lang="zh-CN" sz="1050" kern="100">
                        <a:effectLst/>
                        <a:latin typeface="Calibri" panose="020F050202020403020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900" kern="100">
                          <a:effectLst/>
                        </a:rPr>
                        <a:t>AFTERNOON</a:t>
                      </a:r>
                      <a:endParaRPr lang="zh-CN" sz="1050" kern="100">
                        <a:effectLst/>
                        <a:latin typeface="Calibri" panose="020F050202020403020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900" kern="100">
                          <a:effectLst/>
                        </a:rPr>
                        <a:t>SUN</a:t>
                      </a:r>
                      <a:endParaRPr lang="zh-CN" sz="1050" kern="100">
                        <a:effectLst/>
                        <a:latin typeface="Calibri" panose="020F050202020403020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900" kern="100">
                          <a:effectLst/>
                        </a:rPr>
                        <a:t>7/22</a:t>
                      </a:r>
                      <a:endParaRPr lang="zh-CN" sz="1050" kern="100">
                        <a:effectLst/>
                        <a:latin typeface="Calibri" panose="020F050202020403020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900" kern="100" dirty="0">
                          <a:effectLst/>
                        </a:rPr>
                        <a:t>Arrival</a:t>
                      </a:r>
                      <a:r>
                        <a:rPr lang="en-US" altLang="zh-CN" sz="900" kern="100" dirty="0">
                          <a:effectLst/>
                        </a:rPr>
                        <a:t>/</a:t>
                      </a:r>
                      <a:r>
                        <a:rPr lang="en-US" altLang="zh-CN" sz="900" kern="100" dirty="0" err="1">
                          <a:effectLst/>
                        </a:rPr>
                        <a:t>Accomodation</a:t>
                      </a:r>
                      <a:r>
                        <a:rPr lang="zh-CN" altLang="en-US" sz="900" kern="100" dirty="0">
                          <a:effectLst/>
                        </a:rPr>
                        <a:t> </a:t>
                      </a:r>
                      <a:r>
                        <a:rPr lang="en-US" altLang="zh-CN" sz="900" kern="100" dirty="0">
                          <a:effectLst/>
                        </a:rPr>
                        <a:t>Check-in</a:t>
                      </a:r>
                      <a:endParaRPr lang="zh-CN" sz="1050" kern="100" dirty="0">
                        <a:effectLst/>
                        <a:latin typeface="Calibri" panose="020F050202020403020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cPr/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900" kern="100">
                          <a:effectLst/>
                        </a:rPr>
                        <a:t>MON</a:t>
                      </a:r>
                      <a:endParaRPr lang="zh-CN" sz="1050" kern="100">
                        <a:effectLst/>
                        <a:latin typeface="Calibri" panose="020F050202020403020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900" kern="100">
                          <a:effectLst/>
                        </a:rPr>
                        <a:t>7/23</a:t>
                      </a:r>
                      <a:endParaRPr lang="zh-CN" sz="1050" kern="100">
                        <a:effectLst/>
                        <a:latin typeface="Calibri" panose="020F050202020403020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900" kern="100" dirty="0">
                          <a:effectLst/>
                        </a:rPr>
                        <a:t>9:00-12:00 Program Orientation</a:t>
                      </a:r>
                      <a:endParaRPr lang="zh-CN" sz="1050" kern="100" dirty="0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900" kern="100" dirty="0">
                          <a:effectLst/>
                        </a:rPr>
                        <a:t>1:30-2:30 Presentation skills for STEM</a:t>
                      </a:r>
                      <a:endParaRPr lang="zh-CN" sz="1050" kern="100" dirty="0">
                        <a:effectLst/>
                        <a:latin typeface="Calibri" panose="020F050202020403020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900" kern="100">
                          <a:effectLst/>
                        </a:rPr>
                        <a:t>TUES</a:t>
                      </a:r>
                      <a:endParaRPr lang="zh-CN" sz="1050" kern="100">
                        <a:effectLst/>
                        <a:latin typeface="Calibri" panose="020F050202020403020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900" kern="100">
                          <a:effectLst/>
                        </a:rPr>
                        <a:t>7/24</a:t>
                      </a:r>
                      <a:endParaRPr lang="zh-CN" sz="1050" kern="100">
                        <a:effectLst/>
                        <a:latin typeface="Calibri" panose="020F050202020403020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900" kern="100" dirty="0">
                          <a:effectLst/>
                        </a:rPr>
                        <a:t>9:30-12:30 Introduction to Data Engineering</a:t>
                      </a:r>
                      <a:endParaRPr lang="zh-CN" sz="1050" kern="100" dirty="0">
                        <a:effectLst/>
                        <a:latin typeface="Calibri" panose="020F050202020403020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900" kern="100" dirty="0">
                          <a:effectLst/>
                        </a:rPr>
                        <a:t>1:30-2:30 Presentation skills for STEM</a:t>
                      </a:r>
                      <a:endParaRPr lang="zh-CN" sz="1050" kern="100" dirty="0">
                        <a:effectLst/>
                      </a:endParaRPr>
                    </a:p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900" kern="100" dirty="0">
                          <a:effectLst/>
                        </a:rPr>
                        <a:t>2:30-5:30 Introduction to Data Engineering site visit</a:t>
                      </a:r>
                      <a:endParaRPr lang="zh-CN" sz="1050" kern="100" dirty="0">
                        <a:effectLst/>
                        <a:latin typeface="Calibri" panose="020F050202020403020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900" kern="100">
                          <a:effectLst/>
                        </a:rPr>
                        <a:t>WED</a:t>
                      </a:r>
                      <a:endParaRPr lang="zh-CN" sz="1050" kern="100">
                        <a:effectLst/>
                        <a:latin typeface="Calibri" panose="020F050202020403020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900" kern="100">
                          <a:effectLst/>
                        </a:rPr>
                        <a:t>7/25</a:t>
                      </a:r>
                      <a:endParaRPr lang="zh-CN" sz="1050" kern="100">
                        <a:effectLst/>
                        <a:latin typeface="Calibri" panose="020F050202020403020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900" kern="100" dirty="0">
                          <a:effectLst/>
                        </a:rPr>
                        <a:t>9:30-12:30 </a:t>
                      </a:r>
                      <a:r>
                        <a:rPr lang="en-US" altLang="zh-CN" sz="900" kern="100" dirty="0">
                          <a:effectLst/>
                        </a:rPr>
                        <a:t>Introduction to Data Engineering</a:t>
                      </a:r>
                      <a:endParaRPr lang="zh-CN" altLang="zh-CN" sz="1050" kern="100" dirty="0">
                        <a:effectLst/>
                        <a:latin typeface="Calibri" panose="020F050202020403020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900" kern="100" dirty="0">
                          <a:effectLst/>
                        </a:rPr>
                        <a:t>1:30-2:30 </a:t>
                      </a:r>
                      <a:r>
                        <a:rPr lang="en-US" altLang="zh-CN" sz="900" kern="100" dirty="0">
                          <a:effectLst/>
                        </a:rPr>
                        <a:t>Seattle</a:t>
                      </a:r>
                      <a:r>
                        <a:rPr lang="zh-CN" altLang="en-US" sz="900" kern="100" dirty="0">
                          <a:effectLst/>
                        </a:rPr>
                        <a:t> </a:t>
                      </a:r>
                      <a:r>
                        <a:rPr lang="en-US" altLang="zh-CN" sz="900" kern="100" dirty="0">
                          <a:effectLst/>
                        </a:rPr>
                        <a:t>start-up</a:t>
                      </a:r>
                      <a:r>
                        <a:rPr lang="zh-CN" altLang="en-US" sz="900" kern="100" baseline="0" dirty="0">
                          <a:effectLst/>
                        </a:rPr>
                        <a:t> </a:t>
                      </a:r>
                      <a:r>
                        <a:rPr lang="en-US" altLang="zh-CN" sz="900" kern="100" baseline="0" dirty="0">
                          <a:effectLst/>
                        </a:rPr>
                        <a:t>company</a:t>
                      </a:r>
                      <a:r>
                        <a:rPr lang="zh-CN" altLang="en-US" sz="900" kern="100" baseline="0" dirty="0">
                          <a:effectLst/>
                        </a:rPr>
                        <a:t> </a:t>
                      </a:r>
                      <a:r>
                        <a:rPr lang="en-US" altLang="zh-CN" sz="900" kern="100" baseline="0" dirty="0">
                          <a:effectLst/>
                        </a:rPr>
                        <a:t>visit</a:t>
                      </a:r>
                      <a:endParaRPr lang="zh-CN" sz="1050" kern="100" dirty="0">
                        <a:effectLst/>
                        <a:latin typeface="Calibri" panose="020F050202020403020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900" kern="100">
                          <a:effectLst/>
                        </a:rPr>
                        <a:t>THU</a:t>
                      </a:r>
                      <a:endParaRPr lang="zh-CN" sz="1050" kern="100">
                        <a:effectLst/>
                        <a:latin typeface="Calibri" panose="020F050202020403020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900" kern="100">
                          <a:effectLst/>
                        </a:rPr>
                        <a:t>7/26</a:t>
                      </a:r>
                      <a:endParaRPr lang="zh-CN" sz="1050" kern="100">
                        <a:effectLst/>
                        <a:latin typeface="Calibri" panose="020F050202020403020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900" kern="100" dirty="0">
                          <a:effectLst/>
                        </a:rPr>
                        <a:t>9:30-12:30 </a:t>
                      </a:r>
                      <a:r>
                        <a:rPr lang="en-US" altLang="zh-CN" sz="900" kern="100" dirty="0">
                          <a:effectLst/>
                        </a:rPr>
                        <a:t>D</a:t>
                      </a:r>
                      <a:r>
                        <a:rPr lang="en-US" sz="900" kern="100" dirty="0">
                          <a:effectLst/>
                        </a:rPr>
                        <a:t>istributed data storage and processing for analytical and streaming applications</a:t>
                      </a:r>
                      <a:endParaRPr lang="en-US" sz="900" kern="100" dirty="0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900" kern="100" dirty="0">
                          <a:effectLst/>
                        </a:rPr>
                        <a:t>1:30-2:30 </a:t>
                      </a:r>
                      <a:r>
                        <a:rPr lang="en-US" altLang="zh-CN" sz="900" kern="100" dirty="0">
                          <a:effectLst/>
                        </a:rPr>
                        <a:t>Vocabulary</a:t>
                      </a:r>
                      <a:r>
                        <a:rPr lang="zh-CN" altLang="en-US" sz="900" kern="100" baseline="0" dirty="0">
                          <a:effectLst/>
                        </a:rPr>
                        <a:t> </a:t>
                      </a:r>
                      <a:r>
                        <a:rPr lang="en-US" sz="900" kern="100" dirty="0">
                          <a:effectLst/>
                        </a:rPr>
                        <a:t>for STEM</a:t>
                      </a:r>
                      <a:endParaRPr lang="zh-CN" sz="1050" kern="100" dirty="0">
                        <a:effectLst/>
                        <a:latin typeface="Calibri" panose="020F050202020403020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900" kern="100">
                          <a:effectLst/>
                        </a:rPr>
                        <a:t>FRI</a:t>
                      </a:r>
                      <a:endParaRPr lang="zh-CN" sz="1050" kern="100">
                        <a:effectLst/>
                        <a:latin typeface="Calibri" panose="020F050202020403020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900" kern="100">
                          <a:effectLst/>
                        </a:rPr>
                        <a:t>7/27</a:t>
                      </a:r>
                      <a:endParaRPr lang="zh-CN" sz="1050" kern="100">
                        <a:effectLst/>
                        <a:latin typeface="Calibri" panose="020F050202020403020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900" kern="100" dirty="0">
                          <a:effectLst/>
                        </a:rPr>
                        <a:t>9:30-12:30 </a:t>
                      </a:r>
                      <a:r>
                        <a:rPr lang="en-US" altLang="zh-CN" sz="900" kern="100" dirty="0">
                          <a:effectLst/>
                        </a:rPr>
                        <a:t>Distributed data storage and processing for analytical and streaming applications</a:t>
                      </a:r>
                      <a:endParaRPr lang="en-US" altLang="zh-CN" sz="900" kern="100" dirty="0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900" kern="100" dirty="0">
                          <a:effectLst/>
                        </a:rPr>
                        <a:t>1:30-2:30 </a:t>
                      </a:r>
                      <a:r>
                        <a:rPr lang="en-US" altLang="zh-CN" sz="900" kern="100" dirty="0">
                          <a:effectLst/>
                        </a:rPr>
                        <a:t>Vocabulary</a:t>
                      </a:r>
                      <a:r>
                        <a:rPr lang="zh-CN" altLang="en-US" sz="900" kern="100" baseline="0" dirty="0">
                          <a:effectLst/>
                        </a:rPr>
                        <a:t> </a:t>
                      </a:r>
                      <a:r>
                        <a:rPr lang="en-US" altLang="zh-CN" sz="900" kern="100" dirty="0">
                          <a:effectLst/>
                        </a:rPr>
                        <a:t>for STEM</a:t>
                      </a:r>
                      <a:endParaRPr lang="zh-CN" sz="1050" kern="100" dirty="0">
                        <a:effectLst/>
                        <a:latin typeface="Calibri" panose="020F050202020403020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900" kern="100">
                          <a:effectLst/>
                        </a:rPr>
                        <a:t>SAT</a:t>
                      </a:r>
                      <a:endParaRPr lang="zh-CN" sz="1050" kern="100">
                        <a:effectLst/>
                        <a:latin typeface="Calibri" panose="020F050202020403020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900" kern="100">
                          <a:effectLst/>
                        </a:rPr>
                        <a:t>7/28</a:t>
                      </a:r>
                      <a:endParaRPr lang="zh-CN" sz="1050" kern="100">
                        <a:effectLst/>
                        <a:latin typeface="Calibri" panose="020F050202020403020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altLang="zh-CN" sz="900" kern="100" dirty="0">
                          <a:effectLst/>
                          <a:latin typeface="+mn-lt"/>
                          <a:ea typeface="+mn-ea"/>
                          <a:cs typeface="+mn-cs"/>
                        </a:rPr>
                        <a:t>Independent</a:t>
                      </a:r>
                      <a:r>
                        <a:rPr lang="zh-CN" altLang="en-US" sz="900" kern="100" baseline="0" dirty="0"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zh-CN" sz="900" kern="100" baseline="0" dirty="0">
                          <a:effectLst/>
                          <a:latin typeface="+mn-lt"/>
                          <a:ea typeface="+mn-ea"/>
                          <a:cs typeface="+mn-cs"/>
                        </a:rPr>
                        <a:t>Studies/</a:t>
                      </a:r>
                      <a:r>
                        <a:rPr lang="zh-CN" altLang="en-US" sz="900" kern="100" baseline="0" dirty="0"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zh-CN" sz="900" kern="100" baseline="0" dirty="0">
                          <a:effectLst/>
                          <a:latin typeface="+mn-lt"/>
                          <a:ea typeface="+mn-ea"/>
                          <a:cs typeface="+mn-cs"/>
                        </a:rPr>
                        <a:t>Weekend</a:t>
                      </a:r>
                      <a:r>
                        <a:rPr lang="zh-CN" altLang="en-US" sz="900" kern="100" baseline="0" dirty="0"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zh-CN" sz="900" kern="100" baseline="0" dirty="0">
                          <a:effectLst/>
                          <a:latin typeface="+mn-lt"/>
                          <a:ea typeface="+mn-ea"/>
                          <a:cs typeface="+mn-cs"/>
                        </a:rPr>
                        <a:t>Trips</a:t>
                      </a:r>
                      <a:endParaRPr lang="zh-CN" sz="1050" kern="100" dirty="0">
                        <a:effectLst/>
                        <a:latin typeface="Calibri" panose="020F050202020403020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cPr/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900" kern="100">
                          <a:effectLst/>
                        </a:rPr>
                        <a:t>SUN</a:t>
                      </a:r>
                      <a:endParaRPr lang="zh-CN" sz="1050" kern="100">
                        <a:effectLst/>
                        <a:latin typeface="Calibri" panose="020F050202020403020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900" kern="100">
                          <a:effectLst/>
                        </a:rPr>
                        <a:t>7/29</a:t>
                      </a:r>
                      <a:endParaRPr lang="zh-CN" sz="1050" kern="100">
                        <a:effectLst/>
                        <a:latin typeface="Calibri" panose="020F050202020403020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altLang="zh-CN" sz="900" kern="100" dirty="0">
                          <a:effectLst/>
                          <a:latin typeface="+mn-lt"/>
                          <a:ea typeface="+mn-ea"/>
                          <a:cs typeface="+mn-cs"/>
                        </a:rPr>
                        <a:t>Independent</a:t>
                      </a:r>
                      <a:r>
                        <a:rPr lang="zh-CN" altLang="en-US" sz="900" kern="100" baseline="0" dirty="0"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zh-CN" sz="900" kern="100" baseline="0" dirty="0">
                          <a:effectLst/>
                          <a:latin typeface="+mn-lt"/>
                          <a:ea typeface="+mn-ea"/>
                          <a:cs typeface="+mn-cs"/>
                        </a:rPr>
                        <a:t>Studies</a:t>
                      </a:r>
                      <a:endParaRPr lang="zh-CN" altLang="zh-CN" sz="1050" kern="100" dirty="0">
                        <a:effectLst/>
                        <a:latin typeface="Calibri" panose="020F050202020403020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cPr/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900" kern="100">
                          <a:effectLst/>
                        </a:rPr>
                        <a:t>MON</a:t>
                      </a:r>
                      <a:endParaRPr lang="zh-CN" sz="1050" kern="100">
                        <a:effectLst/>
                        <a:latin typeface="Calibri" panose="020F050202020403020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900" kern="100">
                          <a:effectLst/>
                        </a:rPr>
                        <a:t>7/30</a:t>
                      </a:r>
                      <a:endParaRPr lang="zh-CN" sz="1050" kern="100">
                        <a:effectLst/>
                        <a:latin typeface="Calibri" panose="020F050202020403020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900" kern="100" dirty="0">
                          <a:effectLst/>
                        </a:rPr>
                        <a:t>9:30-12:30 Data stacks, their uses, advantages and limitations</a:t>
                      </a:r>
                      <a:endParaRPr lang="en-US" sz="900" kern="100" dirty="0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900" kern="100">
                          <a:effectLst/>
                        </a:rPr>
                        <a:t>1:30-2:30 Presentation skills for STEM</a:t>
                      </a:r>
                      <a:endParaRPr lang="zh-CN" sz="1050" kern="100">
                        <a:effectLst/>
                        <a:latin typeface="Calibri" panose="020F050202020403020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900" kern="100">
                          <a:effectLst/>
                        </a:rPr>
                        <a:t>TUES</a:t>
                      </a:r>
                      <a:endParaRPr lang="zh-CN" sz="1050" kern="100">
                        <a:effectLst/>
                        <a:latin typeface="Calibri" panose="020F050202020403020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900" kern="100">
                          <a:effectLst/>
                        </a:rPr>
                        <a:t>7/31</a:t>
                      </a:r>
                      <a:endParaRPr lang="zh-CN" sz="1050" kern="100">
                        <a:effectLst/>
                        <a:latin typeface="Calibri" panose="020F050202020403020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900" kern="100" dirty="0">
                          <a:effectLst/>
                        </a:rPr>
                        <a:t>9:30-12:30 Data stacks, their uses, advantages and limitations</a:t>
                      </a:r>
                      <a:endParaRPr lang="en-US" sz="900" kern="100" dirty="0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altLang="zh-CN" sz="900" kern="100" dirty="0">
                          <a:effectLst/>
                        </a:rPr>
                        <a:t>Seattle</a:t>
                      </a:r>
                      <a:r>
                        <a:rPr lang="zh-CN" altLang="en-US" sz="900" kern="100" dirty="0">
                          <a:effectLst/>
                        </a:rPr>
                        <a:t> </a:t>
                      </a:r>
                      <a:r>
                        <a:rPr lang="en-US" altLang="zh-CN" sz="900" kern="100" dirty="0">
                          <a:effectLst/>
                        </a:rPr>
                        <a:t>IT</a:t>
                      </a:r>
                      <a:r>
                        <a:rPr lang="zh-CN" altLang="en-US" sz="900" kern="100" dirty="0">
                          <a:effectLst/>
                        </a:rPr>
                        <a:t> </a:t>
                      </a:r>
                      <a:r>
                        <a:rPr lang="en-US" altLang="zh-CN" sz="900" kern="100" dirty="0">
                          <a:effectLst/>
                        </a:rPr>
                        <a:t>company</a:t>
                      </a:r>
                      <a:r>
                        <a:rPr lang="zh-CN" altLang="en-US" sz="900" kern="100" baseline="0" dirty="0">
                          <a:effectLst/>
                        </a:rPr>
                        <a:t> </a:t>
                      </a:r>
                      <a:r>
                        <a:rPr lang="en-US" altLang="zh-CN" sz="900" kern="100" baseline="0" dirty="0">
                          <a:effectLst/>
                        </a:rPr>
                        <a:t>site</a:t>
                      </a:r>
                      <a:r>
                        <a:rPr lang="zh-CN" altLang="en-US" sz="900" kern="100" baseline="0" dirty="0">
                          <a:effectLst/>
                        </a:rPr>
                        <a:t> </a:t>
                      </a:r>
                      <a:r>
                        <a:rPr lang="en-US" altLang="zh-CN" sz="900" kern="100" baseline="0" dirty="0">
                          <a:effectLst/>
                        </a:rPr>
                        <a:t>visit</a:t>
                      </a:r>
                      <a:endParaRPr lang="zh-CN" sz="1050" kern="100" dirty="0">
                        <a:effectLst/>
                        <a:latin typeface="Calibri" panose="020F050202020403020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900" kern="100">
                          <a:effectLst/>
                        </a:rPr>
                        <a:t>WED</a:t>
                      </a:r>
                      <a:endParaRPr lang="zh-CN" sz="1050" kern="100">
                        <a:effectLst/>
                        <a:latin typeface="Calibri" panose="020F050202020403020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900" kern="100">
                          <a:effectLst/>
                        </a:rPr>
                        <a:t>8/1</a:t>
                      </a:r>
                      <a:endParaRPr lang="zh-CN" sz="1050" kern="100">
                        <a:effectLst/>
                        <a:latin typeface="Calibri" panose="020F050202020403020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900" kern="100" dirty="0">
                          <a:effectLst/>
                        </a:rPr>
                        <a:t>9:30-12:30 Background of distributed systems, relational databases and key-value stores</a:t>
                      </a:r>
                      <a:endParaRPr lang="en-US" sz="900" kern="100" dirty="0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900" kern="100" dirty="0">
                          <a:effectLst/>
                        </a:rPr>
                        <a:t>1:30-2:30 </a:t>
                      </a:r>
                      <a:r>
                        <a:rPr lang="en-US" altLang="zh-CN" sz="900" kern="100" dirty="0">
                          <a:effectLst/>
                        </a:rPr>
                        <a:t>Guest</a:t>
                      </a:r>
                      <a:r>
                        <a:rPr lang="zh-CN" altLang="en-US" sz="900" kern="100" dirty="0">
                          <a:effectLst/>
                        </a:rPr>
                        <a:t> </a:t>
                      </a:r>
                      <a:r>
                        <a:rPr lang="en-US" altLang="zh-CN" sz="900" kern="100" dirty="0">
                          <a:effectLst/>
                        </a:rPr>
                        <a:t>Lecture</a:t>
                      </a:r>
                      <a:endParaRPr lang="zh-CN" sz="1050" kern="100" dirty="0">
                        <a:effectLst/>
                        <a:latin typeface="Calibri" panose="020F050202020403020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900" kern="100">
                          <a:effectLst/>
                        </a:rPr>
                        <a:t>THU</a:t>
                      </a:r>
                      <a:endParaRPr lang="zh-CN" sz="1050" kern="100">
                        <a:effectLst/>
                        <a:latin typeface="Calibri" panose="020F050202020403020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900" kern="100">
                          <a:effectLst/>
                        </a:rPr>
                        <a:t>8/2</a:t>
                      </a:r>
                      <a:endParaRPr lang="zh-CN" sz="1050" kern="100">
                        <a:effectLst/>
                        <a:latin typeface="Calibri" panose="020F050202020403020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900" kern="100" dirty="0">
                          <a:effectLst/>
                        </a:rPr>
                        <a:t>9:30-12:30 Background of distributed systems, relational databases and key-value stores</a:t>
                      </a:r>
                      <a:endParaRPr lang="en-US" sz="900" kern="100" dirty="0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900" kern="100" dirty="0">
                          <a:effectLst/>
                        </a:rPr>
                        <a:t>1:30-2:30 Present and analysis, in English, on an aspect of big data engineering </a:t>
                      </a:r>
                      <a:endParaRPr lang="zh-CN" sz="1050" kern="100" dirty="0">
                        <a:effectLst/>
                        <a:latin typeface="Calibri" panose="020F050202020403020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900" kern="100">
                          <a:effectLst/>
                        </a:rPr>
                        <a:t>FRI</a:t>
                      </a:r>
                      <a:endParaRPr lang="zh-CN" sz="1050" kern="100">
                        <a:effectLst/>
                        <a:latin typeface="Calibri" panose="020F050202020403020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900" kern="100">
                          <a:effectLst/>
                        </a:rPr>
                        <a:t>8/3</a:t>
                      </a:r>
                      <a:endParaRPr lang="zh-CN" sz="1050" kern="100">
                        <a:effectLst/>
                        <a:latin typeface="Calibri" panose="020F050202020403020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900" kern="100" dirty="0">
                          <a:effectLst/>
                        </a:rPr>
                        <a:t>9:30-12:30 </a:t>
                      </a:r>
                      <a:r>
                        <a:rPr lang="en-US" altLang="zh-CN" sz="900" kern="100" dirty="0">
                          <a:effectLst/>
                        </a:rPr>
                        <a:t>Tutor</a:t>
                      </a:r>
                      <a:r>
                        <a:rPr lang="zh-CN" altLang="en-US" sz="900" kern="100" baseline="0" dirty="0">
                          <a:effectLst/>
                        </a:rPr>
                        <a:t> </a:t>
                      </a:r>
                      <a:r>
                        <a:rPr lang="en-US" altLang="zh-CN" sz="900" kern="100" baseline="0" dirty="0">
                          <a:effectLst/>
                        </a:rPr>
                        <a:t>Instruction</a:t>
                      </a:r>
                      <a:r>
                        <a:rPr lang="zh-CN" altLang="en-US" sz="900" kern="100" baseline="0" dirty="0">
                          <a:effectLst/>
                        </a:rPr>
                        <a:t> </a:t>
                      </a:r>
                      <a:r>
                        <a:rPr lang="en-US" altLang="zh-CN" sz="900" kern="100" baseline="0" dirty="0">
                          <a:effectLst/>
                        </a:rPr>
                        <a:t>and</a:t>
                      </a:r>
                      <a:r>
                        <a:rPr lang="zh-CN" altLang="en-US" sz="900" kern="100" baseline="0" dirty="0">
                          <a:effectLst/>
                        </a:rPr>
                        <a:t> </a:t>
                      </a:r>
                      <a:r>
                        <a:rPr lang="en-US" altLang="zh-CN" sz="900" kern="100" baseline="0" dirty="0">
                          <a:effectLst/>
                        </a:rPr>
                        <a:t>Seminar</a:t>
                      </a:r>
                      <a:endParaRPr lang="zh-CN" sz="1050" kern="100" dirty="0">
                        <a:effectLst/>
                        <a:latin typeface="Calibri" panose="020F050202020403020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900" kern="100" dirty="0">
                          <a:effectLst/>
                        </a:rPr>
                        <a:t>1:30-2:30 Present and analysis, in English, on an aspect of big data engineering </a:t>
                      </a:r>
                      <a:endParaRPr lang="zh-CN" sz="1050" kern="100" dirty="0">
                        <a:effectLst/>
                        <a:latin typeface="Calibri" panose="020F050202020403020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900" kern="100">
                          <a:effectLst/>
                        </a:rPr>
                        <a:t>SAT</a:t>
                      </a:r>
                      <a:endParaRPr lang="zh-CN" sz="1050" kern="100">
                        <a:effectLst/>
                        <a:latin typeface="Calibri" panose="020F050202020403020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900" kern="100">
                          <a:effectLst/>
                        </a:rPr>
                        <a:t>8/4</a:t>
                      </a:r>
                      <a:endParaRPr lang="zh-CN" sz="1050" kern="100">
                        <a:effectLst/>
                        <a:latin typeface="Calibri" panose="020F050202020403020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altLang="zh-CN" sz="900" kern="100" dirty="0">
                          <a:effectLst/>
                          <a:latin typeface="+mn-lt"/>
                          <a:ea typeface="+mn-ea"/>
                          <a:cs typeface="+mn-cs"/>
                        </a:rPr>
                        <a:t>Independent</a:t>
                      </a:r>
                      <a:r>
                        <a:rPr lang="zh-CN" altLang="en-US" sz="900" kern="100" baseline="0" dirty="0"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zh-CN" sz="900" kern="100" baseline="0" dirty="0">
                          <a:effectLst/>
                          <a:latin typeface="+mn-lt"/>
                          <a:ea typeface="+mn-ea"/>
                          <a:cs typeface="+mn-cs"/>
                        </a:rPr>
                        <a:t>Studies/</a:t>
                      </a:r>
                      <a:r>
                        <a:rPr lang="zh-CN" altLang="en-US" sz="900" kern="100" baseline="0" dirty="0"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zh-CN" sz="900" kern="100" baseline="0" dirty="0">
                          <a:effectLst/>
                          <a:latin typeface="+mn-lt"/>
                          <a:ea typeface="+mn-ea"/>
                          <a:cs typeface="+mn-cs"/>
                        </a:rPr>
                        <a:t>Weekend</a:t>
                      </a:r>
                      <a:r>
                        <a:rPr lang="zh-CN" altLang="en-US" sz="900" kern="100" baseline="0" dirty="0"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zh-CN" sz="900" kern="100" baseline="0" dirty="0">
                          <a:effectLst/>
                          <a:latin typeface="+mn-lt"/>
                          <a:ea typeface="+mn-ea"/>
                          <a:cs typeface="+mn-cs"/>
                        </a:rPr>
                        <a:t>Trips</a:t>
                      </a:r>
                      <a:endParaRPr lang="zh-CN" altLang="zh-CN" sz="1050" kern="100" dirty="0">
                        <a:effectLst/>
                        <a:latin typeface="Calibri" panose="020F050202020403020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cPr/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900" kern="100">
                          <a:effectLst/>
                        </a:rPr>
                        <a:t>SUN</a:t>
                      </a:r>
                      <a:endParaRPr lang="zh-CN" sz="1050" kern="100">
                        <a:effectLst/>
                        <a:latin typeface="Calibri" panose="020F050202020403020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900" kern="100">
                          <a:effectLst/>
                        </a:rPr>
                        <a:t>8/5</a:t>
                      </a:r>
                      <a:endParaRPr lang="zh-CN" sz="1050" kern="100">
                        <a:effectLst/>
                        <a:latin typeface="Calibri" panose="020F050202020403020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altLang="zh-CN" sz="900" kern="100" dirty="0">
                          <a:effectLst/>
                          <a:latin typeface="+mn-lt"/>
                          <a:ea typeface="+mn-ea"/>
                          <a:cs typeface="+mn-cs"/>
                        </a:rPr>
                        <a:t>Independent</a:t>
                      </a:r>
                      <a:r>
                        <a:rPr lang="zh-CN" altLang="en-US" sz="900" kern="100" baseline="0" dirty="0"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zh-CN" sz="900" kern="100" baseline="0" dirty="0">
                          <a:effectLst/>
                          <a:latin typeface="+mn-lt"/>
                          <a:ea typeface="+mn-ea"/>
                          <a:cs typeface="+mn-cs"/>
                        </a:rPr>
                        <a:t>Studies</a:t>
                      </a:r>
                      <a:endParaRPr lang="zh-CN" altLang="zh-CN" sz="1050" kern="100" dirty="0">
                        <a:effectLst/>
                        <a:latin typeface="Calibri" panose="020F050202020403020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cPr/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900" kern="100">
                          <a:effectLst/>
                        </a:rPr>
                        <a:t>MON</a:t>
                      </a:r>
                      <a:endParaRPr lang="zh-CN" sz="1050" kern="100">
                        <a:effectLst/>
                        <a:latin typeface="Calibri" panose="020F050202020403020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900" kern="100">
                          <a:effectLst/>
                        </a:rPr>
                        <a:t>8/6</a:t>
                      </a:r>
                      <a:endParaRPr lang="zh-CN" sz="1050" kern="100">
                        <a:effectLst/>
                        <a:latin typeface="Calibri" panose="020F050202020403020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900" kern="100" dirty="0">
                          <a:effectLst/>
                        </a:rPr>
                        <a:t>9:30-12:30 SQL and NoSQL; Batch processing vs. In-memory vs. massively parallel processing</a:t>
                      </a:r>
                      <a:endParaRPr lang="en-US" sz="900" kern="100" dirty="0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altLang="zh-CN" sz="900" kern="1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Group</a:t>
                      </a:r>
                      <a:r>
                        <a:rPr lang="zh-CN" altLang="en-US" sz="900" kern="1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zh-CN" sz="900" kern="1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Discussion</a:t>
                      </a:r>
                      <a:r>
                        <a:rPr lang="zh-CN" altLang="en-US" sz="900" kern="1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zh-CN" sz="900" kern="1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and</a:t>
                      </a:r>
                      <a:r>
                        <a:rPr lang="zh-CN" altLang="en-US" sz="900" kern="1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zh-CN" sz="900" kern="1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Seminar</a:t>
                      </a:r>
                      <a:endParaRPr lang="zh-CN" sz="900" kern="1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900" kern="100">
                          <a:effectLst/>
                        </a:rPr>
                        <a:t>TUES</a:t>
                      </a:r>
                      <a:endParaRPr lang="zh-CN" sz="1050" kern="100">
                        <a:effectLst/>
                        <a:latin typeface="Calibri" panose="020F050202020403020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900" kern="100">
                          <a:effectLst/>
                        </a:rPr>
                        <a:t>8/7</a:t>
                      </a:r>
                      <a:endParaRPr lang="zh-CN" sz="1050" kern="100">
                        <a:effectLst/>
                        <a:latin typeface="Calibri" panose="020F050202020403020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900" kern="100" dirty="0">
                          <a:effectLst/>
                        </a:rPr>
                        <a:t>9:30-12:30 SQL and NoSQL; Batch processing vs. In-memory vs. massively parallel processing</a:t>
                      </a:r>
                      <a:endParaRPr lang="en-US" sz="900" kern="100" dirty="0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altLang="zh-CN" sz="900" kern="100" dirty="0">
                          <a:effectLst/>
                        </a:rPr>
                        <a:t>Seattle</a:t>
                      </a:r>
                      <a:r>
                        <a:rPr lang="zh-CN" altLang="en-US" sz="900" kern="100" dirty="0">
                          <a:effectLst/>
                        </a:rPr>
                        <a:t> </a:t>
                      </a:r>
                      <a:r>
                        <a:rPr lang="en-US" altLang="zh-CN" sz="900" kern="100" dirty="0">
                          <a:effectLst/>
                        </a:rPr>
                        <a:t>IT</a:t>
                      </a:r>
                      <a:r>
                        <a:rPr lang="zh-CN" altLang="en-US" sz="900" kern="100" dirty="0">
                          <a:effectLst/>
                        </a:rPr>
                        <a:t> </a:t>
                      </a:r>
                      <a:r>
                        <a:rPr lang="en-US" altLang="zh-CN" sz="900" kern="100" dirty="0">
                          <a:effectLst/>
                        </a:rPr>
                        <a:t>company</a:t>
                      </a:r>
                      <a:r>
                        <a:rPr lang="zh-CN" altLang="en-US" sz="900" kern="100" baseline="0" dirty="0">
                          <a:effectLst/>
                        </a:rPr>
                        <a:t> </a:t>
                      </a:r>
                      <a:r>
                        <a:rPr lang="en-US" altLang="zh-CN" sz="900" kern="100" baseline="0" dirty="0">
                          <a:effectLst/>
                        </a:rPr>
                        <a:t>site</a:t>
                      </a:r>
                      <a:r>
                        <a:rPr lang="zh-CN" altLang="en-US" sz="900" kern="100" baseline="0" dirty="0">
                          <a:effectLst/>
                        </a:rPr>
                        <a:t> </a:t>
                      </a:r>
                      <a:r>
                        <a:rPr lang="en-US" altLang="zh-CN" sz="900" kern="100" baseline="0" dirty="0">
                          <a:effectLst/>
                        </a:rPr>
                        <a:t>visit/</a:t>
                      </a:r>
                      <a:r>
                        <a:rPr lang="zh-CN" altLang="en-US" sz="900" kern="100" baseline="0" dirty="0">
                          <a:effectLst/>
                        </a:rPr>
                        <a:t> </a:t>
                      </a:r>
                      <a:r>
                        <a:rPr lang="en-US" altLang="zh-CN" sz="900" kern="100" baseline="0" dirty="0">
                          <a:effectLst/>
                        </a:rPr>
                        <a:t>Guest</a:t>
                      </a:r>
                      <a:r>
                        <a:rPr lang="zh-CN" altLang="en-US" sz="900" kern="100" baseline="0" dirty="0">
                          <a:effectLst/>
                        </a:rPr>
                        <a:t> </a:t>
                      </a:r>
                      <a:r>
                        <a:rPr lang="en-US" altLang="zh-CN" sz="900" kern="100" baseline="0" dirty="0">
                          <a:effectLst/>
                        </a:rPr>
                        <a:t>lecture</a:t>
                      </a:r>
                      <a:endParaRPr lang="zh-CN" altLang="zh-CN" sz="900" kern="1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900" kern="100">
                          <a:effectLst/>
                        </a:rPr>
                        <a:t>WED</a:t>
                      </a:r>
                      <a:endParaRPr lang="zh-CN" sz="1050" kern="100">
                        <a:effectLst/>
                        <a:latin typeface="Calibri" panose="020F050202020403020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900" kern="100">
                          <a:effectLst/>
                        </a:rPr>
                        <a:t>8/8</a:t>
                      </a:r>
                      <a:endParaRPr lang="zh-CN" sz="1050" kern="100">
                        <a:effectLst/>
                        <a:latin typeface="Calibri" panose="020F050202020403020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900" kern="100" dirty="0">
                          <a:effectLst/>
                        </a:rPr>
                        <a:t>9:30-12:30 Introduction to Hadoop</a:t>
                      </a:r>
                      <a:endParaRPr lang="en-US" sz="900" kern="100" dirty="0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altLang="zh-CN" sz="900" kern="1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Group</a:t>
                      </a:r>
                      <a:r>
                        <a:rPr lang="zh-CN" altLang="en-US" sz="900" kern="1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zh-CN" sz="900" kern="1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Discussion</a:t>
                      </a:r>
                      <a:r>
                        <a:rPr lang="zh-CN" altLang="en-US" sz="900" kern="1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zh-CN" sz="900" kern="1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and</a:t>
                      </a:r>
                      <a:r>
                        <a:rPr lang="zh-CN" altLang="en-US" sz="900" kern="1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zh-CN" sz="900" kern="1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Seminar</a:t>
                      </a:r>
                      <a:endParaRPr lang="zh-CN" altLang="zh-CN" sz="900" kern="1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900" kern="100">
                          <a:effectLst/>
                        </a:rPr>
                        <a:t>THU</a:t>
                      </a:r>
                      <a:endParaRPr lang="zh-CN" sz="1050" kern="100">
                        <a:effectLst/>
                        <a:latin typeface="Calibri" panose="020F050202020403020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900" kern="100">
                          <a:effectLst/>
                        </a:rPr>
                        <a:t>8/9</a:t>
                      </a:r>
                      <a:endParaRPr lang="zh-CN" sz="1050" kern="100">
                        <a:effectLst/>
                        <a:latin typeface="Calibri" panose="020F050202020403020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900" kern="100" dirty="0">
                          <a:effectLst/>
                        </a:rPr>
                        <a:t>9:30-12:30 Introduction to Hadoop</a:t>
                      </a:r>
                      <a:endParaRPr lang="en-US" sz="900" kern="100" dirty="0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altLang="zh-CN" sz="900" kern="1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Group</a:t>
                      </a:r>
                      <a:r>
                        <a:rPr lang="zh-CN" altLang="en-US" sz="900" kern="1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zh-CN" sz="900" kern="1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Discussion</a:t>
                      </a:r>
                      <a:r>
                        <a:rPr lang="zh-CN" altLang="en-US" sz="900" kern="1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zh-CN" sz="900" kern="1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and</a:t>
                      </a:r>
                      <a:r>
                        <a:rPr lang="zh-CN" altLang="en-US" sz="900" kern="1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zh-CN" sz="900" kern="1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Seminar</a:t>
                      </a:r>
                      <a:endParaRPr lang="zh-CN" altLang="zh-CN" sz="900" kern="1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900" kern="100">
                          <a:effectLst/>
                        </a:rPr>
                        <a:t>FRI</a:t>
                      </a:r>
                      <a:endParaRPr lang="zh-CN" sz="1050" kern="100">
                        <a:effectLst/>
                        <a:latin typeface="Calibri" panose="020F050202020403020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900" kern="100">
                          <a:effectLst/>
                        </a:rPr>
                        <a:t>8/10</a:t>
                      </a:r>
                      <a:endParaRPr lang="zh-CN" sz="1050" kern="100">
                        <a:effectLst/>
                        <a:latin typeface="Calibri" panose="020F050202020403020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900" kern="100" dirty="0">
                          <a:effectLst/>
                        </a:rPr>
                        <a:t>9:30-12:30 </a:t>
                      </a:r>
                      <a:r>
                        <a:rPr lang="en-US" altLang="zh-CN" sz="900" kern="100" dirty="0">
                          <a:effectLst/>
                        </a:rPr>
                        <a:t>Preparation</a:t>
                      </a:r>
                      <a:r>
                        <a:rPr lang="zh-CN" altLang="en-US" sz="900" kern="100" baseline="0" dirty="0">
                          <a:effectLst/>
                        </a:rPr>
                        <a:t> </a:t>
                      </a:r>
                      <a:r>
                        <a:rPr lang="en-US" altLang="zh-CN" sz="900" kern="100" baseline="0" dirty="0">
                          <a:effectLst/>
                        </a:rPr>
                        <a:t>for</a:t>
                      </a:r>
                      <a:r>
                        <a:rPr lang="zh-CN" altLang="en-US" sz="900" kern="100" baseline="0" dirty="0">
                          <a:effectLst/>
                        </a:rPr>
                        <a:t> </a:t>
                      </a:r>
                      <a:r>
                        <a:rPr lang="en-US" altLang="zh-CN" sz="900" kern="100" baseline="0" dirty="0">
                          <a:effectLst/>
                        </a:rPr>
                        <a:t>Final</a:t>
                      </a:r>
                      <a:r>
                        <a:rPr lang="zh-CN" altLang="en-US" sz="900" kern="100" baseline="0" dirty="0">
                          <a:effectLst/>
                        </a:rPr>
                        <a:t> </a:t>
                      </a:r>
                      <a:r>
                        <a:rPr lang="en-US" altLang="zh-CN" sz="900" kern="100" baseline="0" dirty="0">
                          <a:effectLst/>
                        </a:rPr>
                        <a:t>Presentation</a:t>
                      </a:r>
                      <a:endParaRPr lang="zh-CN" sz="1050" kern="100" dirty="0">
                        <a:effectLst/>
                        <a:latin typeface="Calibri" panose="020F050202020403020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900" kern="100" dirty="0">
                          <a:effectLst/>
                        </a:rPr>
                        <a:t>1:30-2:30 </a:t>
                      </a:r>
                      <a:r>
                        <a:rPr lang="en-US" altLang="zh-CN" sz="900" kern="100" dirty="0">
                          <a:effectLst/>
                        </a:rPr>
                        <a:t>Final</a:t>
                      </a:r>
                      <a:r>
                        <a:rPr lang="zh-CN" altLang="en-US" sz="900" kern="100" dirty="0">
                          <a:effectLst/>
                        </a:rPr>
                        <a:t> </a:t>
                      </a:r>
                      <a:r>
                        <a:rPr lang="en-US" altLang="zh-CN" sz="900" kern="100" dirty="0">
                          <a:effectLst/>
                        </a:rPr>
                        <a:t>Presentation</a:t>
                      </a:r>
                      <a:endParaRPr lang="zh-CN" sz="1050" kern="100" dirty="0">
                        <a:effectLst/>
                      </a:endParaRPr>
                    </a:p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900" kern="100" dirty="0">
                          <a:effectLst/>
                        </a:rPr>
                        <a:t>2:30-4:00 Closing Ceremony</a:t>
                      </a:r>
                      <a:endParaRPr lang="zh-CN" sz="1050" kern="100" dirty="0">
                        <a:effectLst/>
                        <a:latin typeface="Calibri" panose="020F050202020403020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900" kern="100">
                          <a:effectLst/>
                        </a:rPr>
                        <a:t>SAT</a:t>
                      </a:r>
                      <a:endParaRPr lang="zh-CN" sz="1050" kern="100">
                        <a:effectLst/>
                        <a:latin typeface="Calibri" panose="020F050202020403020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900" kern="100">
                          <a:effectLst/>
                        </a:rPr>
                        <a:t>8/11</a:t>
                      </a:r>
                      <a:endParaRPr lang="zh-CN" sz="1050" kern="100">
                        <a:effectLst/>
                        <a:latin typeface="Calibri" panose="020F050202020403020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altLang="en-US" sz="900" kern="100" dirty="0">
                          <a:effectLst/>
                          <a:latin typeface="+mn-lt"/>
                          <a:ea typeface="+mn-ea"/>
                          <a:cs typeface="+mn-cs"/>
                        </a:rPr>
                        <a:t>Departure</a:t>
                      </a:r>
                      <a:endParaRPr lang="zh-CN" altLang="zh-CN" sz="1050" kern="100" dirty="0">
                        <a:effectLst/>
                        <a:latin typeface="Calibri" panose="020F050202020403020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矩形 60"/>
          <p:cNvSpPr/>
          <p:nvPr/>
        </p:nvSpPr>
        <p:spPr>
          <a:xfrm>
            <a:off x="4601073" y="958238"/>
            <a:ext cx="2175629" cy="167396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63" name="矩形 62"/>
          <p:cNvSpPr/>
          <p:nvPr/>
        </p:nvSpPr>
        <p:spPr>
          <a:xfrm>
            <a:off x="4675281" y="965784"/>
            <a:ext cx="1343638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2000" b="1" cap="none" spc="0" dirty="0">
                <a:ln w="0"/>
                <a:solidFill>
                  <a:srgbClr val="009999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Life Detail</a:t>
            </a:r>
            <a:endParaRPr lang="zh-CN" altLang="en-US" sz="2000" b="1" cap="none" spc="0" dirty="0">
              <a:ln w="0"/>
              <a:solidFill>
                <a:srgbClr val="009999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138" name="矩形 137"/>
          <p:cNvSpPr/>
          <p:nvPr/>
        </p:nvSpPr>
        <p:spPr>
          <a:xfrm>
            <a:off x="4601073" y="3622040"/>
            <a:ext cx="2175510" cy="1249179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39" name="矩形 138"/>
          <p:cNvSpPr/>
          <p:nvPr/>
        </p:nvSpPr>
        <p:spPr>
          <a:xfrm>
            <a:off x="4528639" y="3595870"/>
            <a:ext cx="1611531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2000" b="1" dirty="0">
                <a:ln w="0"/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Program Fee</a:t>
            </a:r>
            <a:endParaRPr lang="zh-CN" altLang="en-US" sz="2000" b="1" cap="none" spc="0" dirty="0">
              <a:ln w="0"/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4959409" y="4323531"/>
            <a:ext cx="1458838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n-US" altLang="zh-CN" sz="3200" dirty="0">
                <a:ln w="0"/>
                <a:solidFill>
                  <a:schemeClr val="accent5">
                    <a:lumMod val="75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$ 5388</a:t>
            </a:r>
            <a:endParaRPr lang="en-US" altLang="zh-CN" sz="3200" dirty="0">
              <a:ln w="0"/>
              <a:solidFill>
                <a:schemeClr val="accent5">
                  <a:lumMod val="75000"/>
                </a:schemeClr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62" name="矩形 161"/>
          <p:cNvSpPr/>
          <p:nvPr/>
        </p:nvSpPr>
        <p:spPr>
          <a:xfrm>
            <a:off x="137881" y="5754159"/>
            <a:ext cx="1619354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2000" b="1" cap="none" spc="0" dirty="0">
                <a:ln w="0"/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Qualification</a:t>
            </a:r>
            <a:endParaRPr lang="zh-CN" altLang="en-US" sz="2000" b="1" cap="none" spc="0" dirty="0">
              <a:ln w="0"/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graphicFrame>
        <p:nvGraphicFramePr>
          <p:cNvPr id="163" name="表格 162"/>
          <p:cNvGraphicFramePr>
            <a:graphicFrameLocks noGrp="1"/>
          </p:cNvGraphicFramePr>
          <p:nvPr/>
        </p:nvGraphicFramePr>
        <p:xfrm>
          <a:off x="116358" y="6128945"/>
          <a:ext cx="4361564" cy="77187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72036"/>
                <a:gridCol w="872728"/>
                <a:gridCol w="872036"/>
                <a:gridCol w="872036"/>
                <a:gridCol w="872728"/>
              </a:tblGrid>
              <a:tr h="386266">
                <a:tc>
                  <a:txBody>
                    <a:bodyPr/>
                    <a:lstStyle/>
                    <a:p>
                      <a:pPr marL="0" algn="ctr" defTabSz="914400" rtl="0" eaLnBrk="1" fontAlgn="b" latinLnBrk="0" hangingPunct="1">
                        <a:lnSpc>
                          <a:spcPct val="150000"/>
                        </a:lnSpc>
                      </a:pPr>
                      <a:r>
                        <a:rPr lang="zh-CN" altLang="en-US" sz="1400" b="1" kern="1200" dirty="0">
                          <a:solidFill>
                            <a:schemeClr val="bg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项目</a:t>
                      </a:r>
                      <a:endParaRPr lang="zh-CN" altLang="en-US" sz="1400" b="1" kern="1200" dirty="0">
                        <a:solidFill>
                          <a:schemeClr val="bg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+mn-cs"/>
                      </a:endParaRPr>
                    </a:p>
                  </a:txBody>
                  <a:tcPr marL="9525" marR="9525" marT="9525" marB="0"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>
                        <a:lnSpc>
                          <a:spcPct val="150000"/>
                        </a:lnSpc>
                      </a:pPr>
                      <a:r>
                        <a:rPr lang="en-US" sz="1400" b="1" kern="1200" dirty="0">
                          <a:solidFill>
                            <a:schemeClr val="bg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GPA</a:t>
                      </a:r>
                      <a:endParaRPr lang="en-US" sz="1400" b="1" kern="1200" dirty="0">
                        <a:solidFill>
                          <a:schemeClr val="bg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+mn-cs"/>
                      </a:endParaRPr>
                    </a:p>
                  </a:txBody>
                  <a:tcPr marL="9525" marR="9525" marT="9525" marB="0"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>
                        <a:lnSpc>
                          <a:spcPct val="150000"/>
                        </a:lnSpc>
                      </a:pPr>
                      <a:r>
                        <a:rPr lang="zh-CN" altLang="en-US" sz="1400" b="1" kern="1200" dirty="0">
                          <a:solidFill>
                            <a:schemeClr val="bg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托福</a:t>
                      </a:r>
                      <a:endParaRPr lang="zh-CN" altLang="en-US" sz="1400" b="1" kern="1200" dirty="0">
                        <a:solidFill>
                          <a:schemeClr val="bg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+mn-cs"/>
                      </a:endParaRPr>
                    </a:p>
                  </a:txBody>
                  <a:tcPr marL="9525" marR="9525" marT="9525" marB="0"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>
                        <a:lnSpc>
                          <a:spcPct val="150000"/>
                        </a:lnSpc>
                      </a:pPr>
                      <a:r>
                        <a:rPr lang="zh-CN" altLang="en-US" sz="1400" b="1" kern="1200" dirty="0">
                          <a:solidFill>
                            <a:schemeClr val="bg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雅思</a:t>
                      </a:r>
                      <a:endParaRPr lang="zh-CN" altLang="en-US" sz="1400" b="1" kern="1200" dirty="0">
                        <a:solidFill>
                          <a:schemeClr val="bg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+mn-cs"/>
                      </a:endParaRPr>
                    </a:p>
                  </a:txBody>
                  <a:tcPr marL="9525" marR="9525" marT="9525" marB="0"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>
                        <a:lnSpc>
                          <a:spcPct val="150000"/>
                        </a:lnSpc>
                      </a:pPr>
                      <a:r>
                        <a:rPr lang="en-US" sz="1400" b="1" kern="1200" dirty="0">
                          <a:solidFill>
                            <a:schemeClr val="bg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CET-4/6</a:t>
                      </a:r>
                      <a:endParaRPr lang="en-US" sz="1400" b="1" kern="1200" dirty="0">
                        <a:solidFill>
                          <a:schemeClr val="bg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+mn-cs"/>
                      </a:endParaRPr>
                    </a:p>
                  </a:txBody>
                  <a:tcPr marL="9525" marR="9525" marT="9525" marB="0"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75000"/>
                      </a:schemeClr>
                    </a:solidFill>
                  </a:tcPr>
                </a:tc>
              </a:tr>
              <a:tr h="385604">
                <a:tc>
                  <a:txBody>
                    <a:bodyPr/>
                    <a:lstStyle/>
                    <a:p>
                      <a:pPr marL="0" algn="ctr" defTabSz="914400" rtl="0" eaLnBrk="1" fontAlgn="b" latinLnBrk="0" hangingPunct="1">
                        <a:lnSpc>
                          <a:spcPct val="150000"/>
                        </a:lnSpc>
                      </a:pPr>
                      <a:r>
                        <a:rPr lang="zh-CN" altLang="en-US" sz="1200" kern="1200" dirty="0">
                          <a:solidFill>
                            <a:schemeClr val="dk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学分项目</a:t>
                      </a:r>
                      <a:endParaRPr lang="en-US" sz="1200" kern="1200" dirty="0">
                        <a:solidFill>
                          <a:schemeClr val="dk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+mn-cs"/>
                      </a:endParaRPr>
                    </a:p>
                  </a:txBody>
                  <a:tcPr marL="9525" marR="9525" marT="9525" marB="0"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>
                        <a:lnSpc>
                          <a:spcPct val="150000"/>
                        </a:lnSpc>
                      </a:pPr>
                      <a:r>
                        <a:rPr lang="en-US" altLang="zh-CN" sz="1400" kern="1200" dirty="0">
                          <a:solidFill>
                            <a:schemeClr val="dk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-</a:t>
                      </a:r>
                      <a:endParaRPr lang="en-US" altLang="zh-CN" sz="1400" kern="1200" dirty="0">
                        <a:solidFill>
                          <a:schemeClr val="dk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+mn-cs"/>
                      </a:endParaRPr>
                    </a:p>
                  </a:txBody>
                  <a:tcPr marL="9525" marR="9525" marT="9525" marB="0"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>
                        <a:lnSpc>
                          <a:spcPct val="150000"/>
                        </a:lnSpc>
                      </a:pPr>
                      <a:r>
                        <a:rPr lang="en-US" altLang="zh-CN" sz="1400" kern="1200" dirty="0">
                          <a:solidFill>
                            <a:schemeClr val="dk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76+</a:t>
                      </a:r>
                      <a:endParaRPr lang="en-US" altLang="zh-CN" sz="1400" kern="1200" dirty="0">
                        <a:solidFill>
                          <a:schemeClr val="dk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+mn-cs"/>
                      </a:endParaRPr>
                    </a:p>
                  </a:txBody>
                  <a:tcPr marL="9525" marR="9525" marT="9525" marB="0"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>
                        <a:lnSpc>
                          <a:spcPct val="150000"/>
                        </a:lnSpc>
                      </a:pPr>
                      <a:r>
                        <a:rPr lang="en-US" altLang="zh-CN" sz="1400" kern="1200" dirty="0">
                          <a:solidFill>
                            <a:schemeClr val="dk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6.0+</a:t>
                      </a:r>
                      <a:endParaRPr lang="en-US" altLang="zh-CN" sz="1400" kern="1200" dirty="0">
                        <a:solidFill>
                          <a:schemeClr val="dk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+mn-cs"/>
                      </a:endParaRPr>
                    </a:p>
                  </a:txBody>
                  <a:tcPr marL="9525" marR="9525" marT="9525" marB="0"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>
                        <a:lnSpc>
                          <a:spcPct val="150000"/>
                        </a:lnSpc>
                      </a:pPr>
                      <a:r>
                        <a:rPr lang="en-US" altLang="zh-CN" sz="1200" kern="1200" dirty="0">
                          <a:solidFill>
                            <a:schemeClr val="dk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450+</a:t>
                      </a:r>
                      <a:endParaRPr lang="en-US" altLang="zh-CN" sz="1200" kern="1200" dirty="0">
                        <a:solidFill>
                          <a:schemeClr val="dk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+mn-cs"/>
                      </a:endParaRPr>
                    </a:p>
                  </a:txBody>
                  <a:tcPr marL="9525" marR="9525" marT="9525" marB="0"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65" name="矩形 164"/>
          <p:cNvSpPr/>
          <p:nvPr/>
        </p:nvSpPr>
        <p:spPr>
          <a:xfrm>
            <a:off x="118859" y="7432242"/>
            <a:ext cx="4384130" cy="213445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66" name="矩形 165"/>
          <p:cNvSpPr/>
          <p:nvPr/>
        </p:nvSpPr>
        <p:spPr>
          <a:xfrm>
            <a:off x="4592337" y="7432242"/>
            <a:ext cx="2162072" cy="228325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67" name="矩形 166"/>
          <p:cNvSpPr/>
          <p:nvPr/>
        </p:nvSpPr>
        <p:spPr>
          <a:xfrm>
            <a:off x="147239" y="7006039"/>
            <a:ext cx="1627369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2000" b="1" dirty="0">
                <a:ln w="0"/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Material List</a:t>
            </a:r>
            <a:endParaRPr lang="zh-CN" altLang="en-US" sz="2000" b="1" dirty="0">
              <a:ln w="0"/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pic>
        <p:nvPicPr>
          <p:cNvPr id="12" name="图片 11"/>
          <p:cNvPicPr>
            <a:picLocks noChangeAspect="1"/>
          </p:cNvPicPr>
          <p:nvPr/>
        </p:nvPicPr>
        <p:blipFill rotWithShape="1"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9" t="4264" r="3876" b="4264"/>
          <a:stretch>
            <a:fillRect/>
          </a:stretch>
        </p:blipFill>
        <p:spPr>
          <a:xfrm>
            <a:off x="5454740" y="8236488"/>
            <a:ext cx="1182766" cy="1167919"/>
          </a:xfrm>
          <a:prstGeom prst="rect">
            <a:avLst/>
          </a:prstGeom>
        </p:spPr>
      </p:pic>
      <p:sp>
        <p:nvSpPr>
          <p:cNvPr id="205" name="矩形 204"/>
          <p:cNvSpPr/>
          <p:nvPr/>
        </p:nvSpPr>
        <p:spPr>
          <a:xfrm>
            <a:off x="4531141" y="6975741"/>
            <a:ext cx="181171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2400" b="1" cap="none" spc="0" dirty="0">
                <a:ln w="0"/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Sign up</a:t>
            </a:r>
            <a:r>
              <a:rPr lang="zh-CN" altLang="en-US" sz="2400" b="1" dirty="0">
                <a:ln w="0"/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 </a:t>
            </a:r>
            <a:r>
              <a:rPr lang="en-US" altLang="zh-CN" sz="2400" b="1" dirty="0">
                <a:ln w="0"/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now</a:t>
            </a:r>
            <a:endParaRPr lang="zh-CN" altLang="en-US" sz="2400" b="1" cap="none" spc="0" dirty="0">
              <a:ln w="0"/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206" name="矩形 205"/>
          <p:cNvSpPr/>
          <p:nvPr/>
        </p:nvSpPr>
        <p:spPr>
          <a:xfrm>
            <a:off x="5449692" y="9379508"/>
            <a:ext cx="1210588" cy="24622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r"/>
            <a:r>
              <a:rPr lang="zh-CN" altLang="en-US" sz="1000" b="0" cap="none" spc="0" dirty="0">
                <a:ln w="0"/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Wingdings" panose="05000000000000000000" pitchFamily="2" charset="2"/>
                <a:hlinkClick r:id="rId2"/>
              </a:rPr>
              <a:t>点击进入报名页面</a:t>
            </a:r>
            <a:endParaRPr lang="zh-CN" altLang="en-US" sz="1000" b="0" cap="none" spc="0" dirty="0">
              <a:ln w="0"/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6" name="文本框 105"/>
          <p:cNvSpPr txBox="1"/>
          <p:nvPr/>
        </p:nvSpPr>
        <p:spPr>
          <a:xfrm>
            <a:off x="147046" y="7574217"/>
            <a:ext cx="4476053" cy="13619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buFont typeface="Wingdings" panose="05000000000000000000" pitchFamily="2" charset="2"/>
              <a:buChar char="ü"/>
            </a:pPr>
            <a:r>
              <a:rPr lang="zh-CN" altLang="en-US" sz="1050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个人身份证（正反面）扫描件</a:t>
            </a:r>
            <a:r>
              <a:rPr lang="en-US" altLang="zh-CN" sz="105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1050" dirty="0">
                <a:latin typeface="微软雅黑" panose="020B0503020204020204" pitchFamily="34" charset="-122"/>
                <a:ea typeface="微软雅黑" panose="020B0503020204020204" pitchFamily="34" charset="-122"/>
              </a:rPr>
              <a:t>份</a:t>
            </a:r>
            <a:endParaRPr lang="zh-CN" altLang="en-US" sz="105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0">
              <a:buFont typeface="Wingdings" panose="05000000000000000000" pitchFamily="2" charset="2"/>
              <a:buChar char="ü"/>
            </a:pPr>
            <a:r>
              <a:rPr lang="zh-CN" altLang="en-US" sz="105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护照扫描件</a:t>
            </a:r>
            <a:r>
              <a:rPr lang="en-US" altLang="zh-CN" sz="105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1050" dirty="0">
                <a:latin typeface="微软雅黑" panose="020B0503020204020204" pitchFamily="34" charset="-122"/>
                <a:ea typeface="微软雅黑" panose="020B0503020204020204" pitchFamily="34" charset="-122"/>
              </a:rPr>
              <a:t>份</a:t>
            </a:r>
            <a:endParaRPr lang="zh-CN" altLang="en-US" sz="105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0">
              <a:buFont typeface="Wingdings" panose="05000000000000000000" pitchFamily="2" charset="2"/>
              <a:buChar char="ü"/>
            </a:pPr>
            <a:r>
              <a:rPr lang="zh-CN" altLang="en-US" sz="105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托福</a:t>
            </a:r>
            <a:r>
              <a:rPr lang="en-US" altLang="zh-CN" sz="1050" dirty="0">
                <a:latin typeface="微软雅黑" panose="020B0503020204020204" pitchFamily="34" charset="-122"/>
                <a:ea typeface="微软雅黑" panose="020B0503020204020204" pitchFamily="34" charset="-122"/>
              </a:rPr>
              <a:t>/</a:t>
            </a:r>
            <a:r>
              <a:rPr lang="zh-CN" altLang="en-US" sz="1050" dirty="0">
                <a:latin typeface="微软雅黑" panose="020B0503020204020204" pitchFamily="34" charset="-122"/>
                <a:ea typeface="微软雅黑" panose="020B0503020204020204" pitchFamily="34" charset="-122"/>
              </a:rPr>
              <a:t>雅思</a:t>
            </a:r>
            <a:r>
              <a:rPr lang="en-US" altLang="zh-CN" sz="1050" dirty="0">
                <a:latin typeface="微软雅黑" panose="020B0503020204020204" pitchFamily="34" charset="-122"/>
                <a:ea typeface="微软雅黑" panose="020B0503020204020204" pitchFamily="34" charset="-122"/>
              </a:rPr>
              <a:t>/</a:t>
            </a:r>
            <a:r>
              <a:rPr lang="zh-CN" altLang="en-US" sz="105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四六级成绩单扫面件</a:t>
            </a:r>
            <a:r>
              <a:rPr lang="en-US" altLang="zh-CN" sz="105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1050" dirty="0">
                <a:latin typeface="微软雅黑" panose="020B0503020204020204" pitchFamily="34" charset="-122"/>
                <a:ea typeface="微软雅黑" panose="020B0503020204020204" pitchFamily="34" charset="-122"/>
              </a:rPr>
              <a:t>份</a:t>
            </a:r>
            <a:endParaRPr lang="zh-CN" altLang="en-US" sz="105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0">
              <a:buFont typeface="Wingdings" panose="05000000000000000000" pitchFamily="2" charset="2"/>
              <a:buChar char="ü"/>
            </a:pPr>
            <a:r>
              <a:rPr lang="zh-CN" altLang="en-US" sz="105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英文版成绩单及在校证明扫描件</a:t>
            </a:r>
            <a:r>
              <a:rPr lang="en-US" altLang="zh-CN" sz="1050" dirty="0">
                <a:latin typeface="微软雅黑" panose="020B0503020204020204" pitchFamily="34" charset="-122"/>
                <a:ea typeface="微软雅黑" panose="020B0503020204020204" pitchFamily="34" charset="-122"/>
              </a:rPr>
              <a:t>(</a:t>
            </a:r>
            <a:r>
              <a:rPr lang="zh-CN" altLang="en-US" sz="105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建议提供）</a:t>
            </a:r>
            <a:endParaRPr lang="zh-CN" altLang="en-US" sz="105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0">
              <a:buFont typeface="Wingdings" panose="05000000000000000000" pitchFamily="2" charset="2"/>
              <a:buChar char="ü"/>
            </a:pPr>
            <a:r>
              <a:rPr lang="zh-CN" altLang="en-US" sz="1050" dirty="0">
                <a:latin typeface="微软雅黑" panose="020B0503020204020204" pitchFamily="34" charset="-122"/>
                <a:ea typeface="微软雅黑" panose="020B0503020204020204" pitchFamily="34" charset="-122"/>
              </a:rPr>
              <a:t>项目报名表</a:t>
            </a:r>
            <a:r>
              <a:rPr lang="en-US" altLang="zh-CN" sz="105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1050" dirty="0">
                <a:latin typeface="微软雅黑" panose="020B0503020204020204" pitchFamily="34" charset="-122"/>
                <a:ea typeface="微软雅黑" panose="020B0503020204020204" pitchFamily="34" charset="-122"/>
              </a:rPr>
              <a:t>份（确认报名后由主办方发送给学生填写）</a:t>
            </a:r>
            <a:endParaRPr lang="zh-CN" altLang="en-US" sz="105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0">
              <a:buFont typeface="Wingdings" panose="05000000000000000000" pitchFamily="2" charset="2"/>
              <a:buChar char="ü"/>
            </a:pP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0">
              <a:buFont typeface="Wingdings" panose="05000000000000000000" pitchFamily="2" charset="2"/>
              <a:buChar char="ü"/>
            </a:pP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0"/>
            <a:r>
              <a:rPr lang="zh-CN" altLang="en-US" sz="10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项目代码注释：</a:t>
            </a:r>
            <a:r>
              <a:rPr lang="en-US" altLang="zh-CN" sz="10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UWS/BIG/2018/</a:t>
            </a:r>
            <a:r>
              <a:rPr lang="zh-CN" altLang="en-US" sz="10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夏</a:t>
            </a:r>
            <a:endParaRPr lang="zh-CN" altLang="en-US" sz="100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8" name="文本框 107"/>
          <p:cNvSpPr txBox="1"/>
          <p:nvPr/>
        </p:nvSpPr>
        <p:spPr>
          <a:xfrm>
            <a:off x="4556038" y="7510091"/>
            <a:ext cx="221826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9705" indent="-179705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邮箱：duanqi@xf-world.org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179705" indent="-179705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电话：</a:t>
            </a:r>
            <a:r>
              <a:rPr lang="en-US" altLang="zh-CN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021-55661085</a:t>
            </a:r>
            <a:endParaRPr lang="zh-CN" sz="1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0" name="文本框 109"/>
          <p:cNvSpPr txBox="1"/>
          <p:nvPr/>
        </p:nvSpPr>
        <p:spPr>
          <a:xfrm>
            <a:off x="4650316" y="1355376"/>
            <a:ext cx="2047312" cy="12464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800"/>
              </a:lnSpc>
            </a:pPr>
            <a:r>
              <a:rPr lang="en-US" altLang="zh-CN" sz="9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【</a:t>
            </a:r>
            <a:r>
              <a:rPr lang="zh-CN" altLang="en-US" sz="9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住宿</a:t>
            </a:r>
            <a:r>
              <a:rPr lang="en-US" altLang="zh-CN" sz="9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】</a:t>
            </a:r>
            <a:r>
              <a:rPr lang="zh-CN" altLang="en-US" sz="9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学校宿舍</a:t>
            </a:r>
            <a:r>
              <a:rPr lang="en-US" altLang="zh-CN" sz="9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/</a:t>
            </a:r>
            <a:r>
              <a:rPr lang="zh-CN" altLang="en-US" sz="9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寄宿家庭</a:t>
            </a:r>
            <a:endParaRPr lang="en-US" altLang="zh-CN" sz="9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ts val="1800"/>
              </a:lnSpc>
            </a:pPr>
            <a:r>
              <a:rPr lang="en-US" altLang="zh-CN" sz="9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【</a:t>
            </a:r>
            <a:r>
              <a:rPr lang="zh-CN" altLang="en-US" sz="9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出行</a:t>
            </a:r>
            <a:r>
              <a:rPr lang="en-US" altLang="zh-CN" sz="9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】</a:t>
            </a:r>
            <a:r>
              <a:rPr lang="zh-CN" altLang="en-US" sz="9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学生可自行购买当地交通卡</a:t>
            </a:r>
            <a:r>
              <a:rPr lang="en-US" altLang="zh-CN" sz="9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【</a:t>
            </a:r>
            <a:r>
              <a:rPr lang="zh-CN" altLang="en-US" sz="9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通信</a:t>
            </a:r>
            <a:r>
              <a:rPr lang="en-US" altLang="zh-CN" sz="9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】</a:t>
            </a:r>
            <a:r>
              <a:rPr lang="zh-CN" altLang="en-US" sz="9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学生需自费办理当地的电话卡，主办方可提供咨询服务</a:t>
            </a:r>
            <a:endParaRPr lang="zh-CN" altLang="en-US" sz="9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ts val="1800"/>
              </a:lnSpc>
            </a:pPr>
            <a:r>
              <a:rPr lang="en-US" altLang="zh-CN" sz="9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【</a:t>
            </a:r>
            <a:r>
              <a:rPr lang="zh-CN" altLang="en-US" sz="9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保险</a:t>
            </a:r>
            <a:r>
              <a:rPr lang="en-US" altLang="zh-CN" sz="9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】</a:t>
            </a:r>
            <a:r>
              <a:rPr lang="zh-CN" altLang="en-US" sz="9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海外保险由主办方统一购买</a:t>
            </a:r>
            <a:endParaRPr lang="zh-CN" altLang="en-US" sz="9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4754842" y="4057658"/>
            <a:ext cx="787527" cy="253916"/>
          </a:xfrm>
          <a:prstGeom prst="rect">
            <a:avLst/>
          </a:prstGeom>
          <a:solidFill>
            <a:srgbClr val="009999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zh-CN" altLang="en-US" sz="1050" dirty="0">
                <a:ln w="0"/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美元</a:t>
            </a:r>
            <a:r>
              <a:rPr lang="en-US" altLang="zh-CN" sz="1050" dirty="0">
                <a:ln w="0"/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/USD</a:t>
            </a:r>
            <a:endParaRPr lang="zh-CN" sz="1050" dirty="0">
              <a:ln w="0"/>
              <a:solidFill>
                <a:schemeClr val="bg1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graphicFrame>
        <p:nvGraphicFramePr>
          <p:cNvPr id="18" name="图示 17"/>
          <p:cNvGraphicFramePr/>
          <p:nvPr/>
        </p:nvGraphicFramePr>
        <p:xfrm>
          <a:off x="4705863" y="8195406"/>
          <a:ext cx="670274" cy="140635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9" name="矩形 38"/>
          <p:cNvSpPr/>
          <p:nvPr/>
        </p:nvSpPr>
        <p:spPr>
          <a:xfrm>
            <a:off x="4578350" y="5335352"/>
            <a:ext cx="2119278" cy="136737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1100" dirty="0">
                <a:solidFill>
                  <a:schemeClr val="tx1"/>
                </a:solidFill>
                <a:ea typeface="微软雅黑" panose="020B0503020204020204" pitchFamily="34" charset="-122"/>
                <a:sym typeface="+mn-ea"/>
              </a:rPr>
              <a:t>没有语言成绩的申请者须参加英文测试</a:t>
            </a:r>
            <a:endParaRPr lang="zh-CN" altLang="en-US" sz="1100" dirty="0">
              <a:solidFill>
                <a:schemeClr val="tx1"/>
              </a:solidFill>
              <a:ea typeface="微软雅黑" panose="020B0503020204020204" pitchFamily="34" charset="-122"/>
              <a:sym typeface="+mn-ea"/>
            </a:endParaRPr>
          </a:p>
          <a:p>
            <a:r>
              <a:rPr lang="zh-CN" altLang="en-US" sz="1100" dirty="0">
                <a:solidFill>
                  <a:schemeClr val="tx1"/>
                </a:solidFill>
                <a:ea typeface="微软雅黑" panose="020B0503020204020204" pitchFamily="34" charset="-122"/>
                <a:sym typeface="+mn-ea"/>
              </a:rPr>
              <a:t>其他</a:t>
            </a:r>
            <a:r>
              <a:rPr lang="zh-CN" altLang="en-US" sz="1100" dirty="0">
                <a:solidFill>
                  <a:schemeClr val="tx1"/>
                </a:solidFill>
                <a:ea typeface="微软雅黑" panose="020B0503020204020204" pitchFamily="34" charset="-122"/>
              </a:rPr>
              <a:t>申请者也会被选择性要求进行英文测试。</a:t>
            </a:r>
            <a:endParaRPr lang="zh-CN" altLang="en-US" sz="1100" dirty="0">
              <a:solidFill>
                <a:schemeClr val="tx1"/>
              </a:solidFill>
              <a:ea typeface="微软雅黑" panose="020B0503020204020204" pitchFamily="34" charset="-122"/>
            </a:endParaRPr>
          </a:p>
          <a:p>
            <a:r>
              <a:rPr lang="zh-CN" altLang="en-US" sz="1100" dirty="0">
                <a:solidFill>
                  <a:schemeClr val="tx1"/>
                </a:solidFill>
                <a:ea typeface="微软雅黑" panose="020B0503020204020204" pitchFamily="34" charset="-122"/>
              </a:rPr>
              <a:t>具有高级编程能力申请人择优录取。</a:t>
            </a:r>
            <a:endParaRPr lang="zh-CN" altLang="en-US" sz="1100" dirty="0">
              <a:solidFill>
                <a:schemeClr val="tx1"/>
              </a:solidFill>
              <a:ea typeface="微软雅黑" panose="020B0503020204020204" pitchFamily="34" charset="-122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4592337" y="4984955"/>
            <a:ext cx="787527" cy="253916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zh-CN" sz="1050" b="1" dirty="0">
                <a:ln w="0"/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Note</a:t>
            </a:r>
            <a:endParaRPr lang="zh-CN" sz="1050" b="1" dirty="0">
              <a:ln w="0"/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" name="文本框 106"/>
          <p:cNvSpPr txBox="1"/>
          <p:nvPr/>
        </p:nvSpPr>
        <p:spPr>
          <a:xfrm>
            <a:off x="4649638" y="5412943"/>
            <a:ext cx="2087594" cy="273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lnSpc>
                <a:spcPts val="1600"/>
              </a:lnSpc>
              <a:buFont typeface="Arial" panose="020B0604020202020204" pitchFamily="34" charset="0"/>
              <a:buChar char="•"/>
            </a:pPr>
            <a:endParaRPr lang="en-US" altLang="zh-CN" sz="9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aphicFrame>
        <p:nvGraphicFramePr>
          <p:cNvPr id="2" name="表格 1"/>
          <p:cNvGraphicFramePr>
            <a:graphicFrameLocks noGrp="1"/>
          </p:cNvGraphicFramePr>
          <p:nvPr/>
        </p:nvGraphicFramePr>
        <p:xfrm>
          <a:off x="147046" y="3629855"/>
          <a:ext cx="4371168" cy="198947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71168"/>
              </a:tblGrid>
              <a:tr h="375714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1200" dirty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费用包含</a:t>
                      </a:r>
                      <a:endParaRPr lang="zh-CN" altLang="en-US" sz="1200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  <a:tr h="545385">
                <a:tc>
                  <a:txBody>
                    <a:bodyPr/>
                    <a:lstStyle/>
                    <a:p>
                      <a:pPr algn="l"/>
                      <a:r>
                        <a:rPr lang="zh-CN" altLang="en-US" sz="1100" dirty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项目申请费，学费，住宿费（含住宿申请费），汇款手续费，国际邮费，翔飞境外意外伤害保险费，接送机费。</a:t>
                      </a:r>
                      <a:endParaRPr lang="zh-CN" altLang="en-US" sz="1100" dirty="0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403889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1200" b="1" dirty="0">
                          <a:solidFill>
                            <a:schemeClr val="bg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费用不含</a:t>
                      </a:r>
                      <a:endParaRPr lang="zh-CN" altLang="en-US" sz="1200" b="1" dirty="0">
                        <a:solidFill>
                          <a:schemeClr val="bg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</a:tr>
              <a:tr h="664491">
                <a:tc>
                  <a:txBody>
                    <a:bodyPr/>
                    <a:lstStyle/>
                    <a:p>
                      <a:pPr algn="l"/>
                      <a:r>
                        <a:rPr lang="zh-CN" altLang="en-US" sz="1100" dirty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签证费、国际往返机票（原则上统一订票）、自费课外活动、餐费、自行出行交通费、行李超重费、个人购物消费、其他“包含费用”以外的费用。</a:t>
                      </a:r>
                      <a:endParaRPr lang="zh-CN" altLang="en-US" sz="1100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37" name="矩形 36"/>
          <p:cNvSpPr/>
          <p:nvPr/>
        </p:nvSpPr>
        <p:spPr>
          <a:xfrm>
            <a:off x="0" y="-1"/>
            <a:ext cx="6858000" cy="413251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166869" y="78674"/>
            <a:ext cx="4043182" cy="276999"/>
          </a:xfrm>
          <a:prstGeom prst="rect">
            <a:avLst/>
          </a:prstGeo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en-US" altLang="zh-CN" sz="1200" dirty="0">
                <a:solidFill>
                  <a:schemeClr val="accent1">
                    <a:lumMod val="50000"/>
                  </a:schemeClr>
                </a:solidFill>
                <a:ea typeface="微软雅黑" panose="020B0503020204020204" pitchFamily="34" charset="-122"/>
              </a:rPr>
              <a:t>2018</a:t>
            </a:r>
            <a:r>
              <a:rPr lang="zh-CN" altLang="en-US" sz="1200" dirty="0">
                <a:solidFill>
                  <a:schemeClr val="accent1">
                    <a:lumMod val="50000"/>
                  </a:schemeClr>
                </a:solidFill>
                <a:ea typeface="微软雅黑" panose="020B0503020204020204" pitchFamily="34" charset="-122"/>
              </a:rPr>
              <a:t>华盛顿大学暑期大数据项目</a:t>
            </a:r>
            <a:r>
              <a:rPr lang="en-US" altLang="zh-CN" sz="1200" dirty="0">
                <a:solidFill>
                  <a:schemeClr val="accent1">
                    <a:lumMod val="50000"/>
                  </a:schemeClr>
                </a:solidFill>
                <a:ea typeface="微软雅黑" panose="020B0503020204020204" pitchFamily="34" charset="-122"/>
              </a:rPr>
              <a:t>(UWS/BIG/2018/</a:t>
            </a:r>
            <a:r>
              <a:rPr lang="zh-CN" altLang="en-US" sz="1200" dirty="0">
                <a:solidFill>
                  <a:schemeClr val="accent1">
                    <a:lumMod val="50000"/>
                  </a:schemeClr>
                </a:solidFill>
                <a:ea typeface="微软雅黑" panose="020B0503020204020204" pitchFamily="34" charset="-122"/>
              </a:rPr>
              <a:t>夏</a:t>
            </a:r>
            <a:r>
              <a:rPr lang="en-US" altLang="zh-CN" sz="1200" dirty="0">
                <a:solidFill>
                  <a:schemeClr val="accent1">
                    <a:lumMod val="50000"/>
                  </a:schemeClr>
                </a:solidFill>
                <a:ea typeface="微软雅黑" panose="020B0503020204020204" pitchFamily="34" charset="-122"/>
              </a:rPr>
              <a:t>)</a:t>
            </a:r>
            <a:endParaRPr lang="zh-CN" altLang="en-US" sz="1200" dirty="0">
              <a:solidFill>
                <a:schemeClr val="accent1">
                  <a:lumMod val="50000"/>
                </a:schemeClr>
              </a:solidFill>
              <a:ea typeface="微软雅黑" panose="020B0503020204020204" pitchFamily="34" charset="-122"/>
            </a:endParaRPr>
          </a:p>
        </p:txBody>
      </p:sp>
      <p:graphicFrame>
        <p:nvGraphicFramePr>
          <p:cNvPr id="43" name="表格 42"/>
          <p:cNvGraphicFramePr>
            <a:graphicFrameLocks noGrp="1"/>
          </p:cNvGraphicFramePr>
          <p:nvPr/>
        </p:nvGraphicFramePr>
        <p:xfrm>
          <a:off x="147046" y="447725"/>
          <a:ext cx="4850404" cy="29769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12601"/>
                <a:gridCol w="1212601"/>
                <a:gridCol w="1212601"/>
                <a:gridCol w="1212601"/>
              </a:tblGrid>
              <a:tr h="297691">
                <a:tc>
                  <a:txBody>
                    <a:bodyPr/>
                    <a:lstStyle/>
                    <a:p>
                      <a:pPr algn="ctr"/>
                      <a:r>
                        <a:rPr lang="en-US" altLang="zh-CN" dirty="0">
                          <a:solidFill>
                            <a:schemeClr val="tx1"/>
                          </a:solidFill>
                          <a:ea typeface="微软雅黑" panose="020B0503020204020204" pitchFamily="34" charset="-122"/>
                        </a:rPr>
                        <a:t>Study</a:t>
                      </a:r>
                      <a:endParaRPr lang="zh-CN" altLang="en-US" dirty="0">
                        <a:solidFill>
                          <a:schemeClr val="tx1"/>
                        </a:solidFill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dirty="0">
                          <a:solidFill>
                            <a:schemeClr val="accent1">
                              <a:lumMod val="75000"/>
                            </a:schemeClr>
                          </a:solidFill>
                          <a:ea typeface="微软雅黑" panose="020B0503020204020204" pitchFamily="34" charset="-122"/>
                        </a:rPr>
                        <a:t>Life</a:t>
                      </a:r>
                      <a:endParaRPr lang="zh-CN" altLang="en-US" dirty="0">
                        <a:solidFill>
                          <a:schemeClr val="accent1">
                            <a:lumMod val="75000"/>
                          </a:schemeClr>
                        </a:solidFill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EEBF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dirty="0">
                          <a:solidFill>
                            <a:schemeClr val="accent1">
                              <a:lumMod val="75000"/>
                            </a:schemeClr>
                          </a:solidFill>
                          <a:ea typeface="微软雅黑" panose="020B0503020204020204" pitchFamily="34" charset="-122"/>
                        </a:rPr>
                        <a:t>Fee</a:t>
                      </a:r>
                      <a:endParaRPr lang="zh-CN" altLang="en-US" dirty="0">
                        <a:solidFill>
                          <a:schemeClr val="accent1">
                            <a:lumMod val="75000"/>
                          </a:schemeClr>
                        </a:solidFill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dirty="0">
                          <a:solidFill>
                            <a:schemeClr val="accent1">
                              <a:lumMod val="75000"/>
                            </a:schemeClr>
                          </a:solidFill>
                          <a:ea typeface="微软雅黑" panose="020B0503020204020204" pitchFamily="34" charset="-122"/>
                        </a:rPr>
                        <a:t>Sign up</a:t>
                      </a:r>
                      <a:endParaRPr lang="zh-CN" altLang="en-US" dirty="0">
                        <a:solidFill>
                          <a:schemeClr val="accent1">
                            <a:lumMod val="75000"/>
                          </a:schemeClr>
                        </a:solidFill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45" name="矩形 44"/>
          <p:cNvSpPr/>
          <p:nvPr/>
        </p:nvSpPr>
        <p:spPr>
          <a:xfrm>
            <a:off x="4341888" y="78048"/>
            <a:ext cx="623570" cy="27762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1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搜 索</a:t>
            </a:r>
            <a:endParaRPr lang="zh-CN" altLang="en-US" sz="11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46" name="图片 45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58" t="4558" r="4558" b="4558"/>
          <a:stretch>
            <a:fillRect/>
          </a:stretch>
        </p:blipFill>
        <p:spPr>
          <a:xfrm>
            <a:off x="5173699" y="-1636"/>
            <a:ext cx="1427713" cy="427825"/>
          </a:xfrm>
          <a:prstGeom prst="rect">
            <a:avLst/>
          </a:prstGeom>
        </p:spPr>
      </p:pic>
      <p:grpSp>
        <p:nvGrpSpPr>
          <p:cNvPr id="3" name="组 2"/>
          <p:cNvGrpSpPr/>
          <p:nvPr/>
        </p:nvGrpSpPr>
        <p:grpSpPr>
          <a:xfrm>
            <a:off x="4601072" y="2718419"/>
            <a:ext cx="2173229" cy="615270"/>
            <a:chOff x="4601072" y="2718419"/>
            <a:chExt cx="2173229" cy="615270"/>
          </a:xfrm>
        </p:grpSpPr>
        <p:sp>
          <p:nvSpPr>
            <p:cNvPr id="42" name="矩形 41"/>
            <p:cNvSpPr/>
            <p:nvPr/>
          </p:nvSpPr>
          <p:spPr>
            <a:xfrm>
              <a:off x="4601072" y="2733188"/>
              <a:ext cx="2173229" cy="600501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44" name="矩形 43"/>
            <p:cNvSpPr/>
            <p:nvPr/>
          </p:nvSpPr>
          <p:spPr>
            <a:xfrm>
              <a:off x="4619075" y="2718419"/>
              <a:ext cx="1799171" cy="261610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</a:bodyPr>
            <a:lstStyle/>
            <a:p>
              <a:r>
                <a:rPr lang="zh-CN" altLang="en-US" sz="1100" b="1" dirty="0">
                  <a:ln w="0"/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Times New Roman" panose="02020603050405020304" pitchFamily="18" charset="0"/>
                </a:rPr>
                <a:t>指定接机地点和时间</a:t>
              </a:r>
              <a:endParaRPr lang="zh-CN" altLang="en-US" sz="1100" b="1" cap="none" spc="0" dirty="0">
                <a:ln w="0"/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endParaRPr>
            </a:p>
          </p:txBody>
        </p:sp>
        <p:sp>
          <p:nvSpPr>
            <p:cNvPr id="47" name="矩形 46"/>
            <p:cNvSpPr/>
            <p:nvPr/>
          </p:nvSpPr>
          <p:spPr>
            <a:xfrm>
              <a:off x="4676744" y="2993293"/>
              <a:ext cx="1960762" cy="338554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</a:bodyPr>
            <a:lstStyle/>
            <a:p>
              <a:r>
                <a:rPr lang="en-US" altLang="zh-CN" sz="1600" dirty="0">
                  <a:ln w="0"/>
                  <a:solidFill>
                    <a:schemeClr val="accent5">
                      <a:lumMod val="75000"/>
                    </a:schemeClr>
                  </a:solidFill>
                  <a:latin typeface="Impact" panose="020B0806030902050204" pitchFamily="34" charset="0"/>
                  <a:ea typeface="微软雅黑" panose="020B0503020204020204" pitchFamily="34" charset="-122"/>
                </a:rPr>
                <a:t>SEA</a:t>
              </a:r>
              <a:r>
                <a:rPr lang="zh-CN" altLang="en-US" sz="1600" dirty="0">
                  <a:ln w="0"/>
                  <a:solidFill>
                    <a:schemeClr val="accent5">
                      <a:lumMod val="75000"/>
                    </a:schemeClr>
                  </a:solidFill>
                  <a:latin typeface="Impact" panose="020B0806030902050204" pitchFamily="34" charset="0"/>
                  <a:ea typeface="微软雅黑" panose="020B0503020204020204" pitchFamily="34" charset="-122"/>
                </a:rPr>
                <a:t> </a:t>
              </a:r>
              <a:r>
                <a:rPr lang="en-US" altLang="zh-CN" sz="1600" dirty="0">
                  <a:ln w="0"/>
                  <a:solidFill>
                    <a:schemeClr val="accent5">
                      <a:lumMod val="75000"/>
                    </a:schemeClr>
                  </a:solidFill>
                  <a:latin typeface="Impact" panose="020B0806030902050204" pitchFamily="34" charset="0"/>
                  <a:ea typeface="微软雅黑" panose="020B0503020204020204" pitchFamily="34" charset="-122"/>
                </a:rPr>
                <a:t>@</a:t>
              </a:r>
              <a:r>
                <a:rPr lang="zh-CN" altLang="en-US" sz="1600" dirty="0">
                  <a:ln w="0"/>
                  <a:solidFill>
                    <a:schemeClr val="accent5">
                      <a:lumMod val="75000"/>
                    </a:schemeClr>
                  </a:solidFill>
                  <a:latin typeface="Impact" panose="020B0806030902050204" pitchFamily="34" charset="0"/>
                  <a:ea typeface="微软雅黑" panose="020B0503020204020204" pitchFamily="34" charset="-122"/>
                </a:rPr>
                <a:t> </a:t>
              </a:r>
              <a:r>
                <a:rPr lang="en-US" altLang="zh-CN" sz="1600" dirty="0">
                  <a:ln w="0"/>
                  <a:solidFill>
                    <a:schemeClr val="accent5">
                      <a:lumMod val="75000"/>
                    </a:schemeClr>
                  </a:solidFill>
                  <a:latin typeface="Impact" panose="020B0806030902050204" pitchFamily="34" charset="0"/>
                  <a:ea typeface="微软雅黑" panose="020B0503020204020204" pitchFamily="34" charset="-122"/>
                </a:rPr>
                <a:t>8</a:t>
              </a:r>
              <a:r>
                <a:rPr lang="zh-CN" altLang="en-US" sz="1600" dirty="0">
                  <a:ln w="0"/>
                  <a:solidFill>
                    <a:schemeClr val="accent5">
                      <a:lumMod val="75000"/>
                    </a:schemeClr>
                  </a:solidFill>
                  <a:latin typeface="Impact" panose="020B0806030902050204" pitchFamily="34" charset="0"/>
                  <a:ea typeface="微软雅黑" panose="020B0503020204020204" pitchFamily="34" charset="-122"/>
                </a:rPr>
                <a:t> </a:t>
              </a:r>
              <a:r>
                <a:rPr lang="en-US" altLang="zh-CN" sz="1600" dirty="0">
                  <a:ln w="0"/>
                  <a:solidFill>
                    <a:schemeClr val="accent5">
                      <a:lumMod val="75000"/>
                    </a:schemeClr>
                  </a:solidFill>
                  <a:latin typeface="Impact" panose="020B0806030902050204" pitchFamily="34" charset="0"/>
                  <a:ea typeface="微软雅黑" panose="020B0503020204020204" pitchFamily="34" charset="-122"/>
                </a:rPr>
                <a:t>am</a:t>
              </a:r>
              <a:r>
                <a:rPr lang="zh-CN" altLang="en-US" sz="1600" dirty="0">
                  <a:ln w="0"/>
                  <a:solidFill>
                    <a:schemeClr val="accent5">
                      <a:lumMod val="75000"/>
                    </a:schemeClr>
                  </a:solidFill>
                  <a:latin typeface="Impact" panose="020B0806030902050204" pitchFamily="34" charset="0"/>
                  <a:ea typeface="微软雅黑" panose="020B0503020204020204" pitchFamily="34" charset="-122"/>
                </a:rPr>
                <a:t> </a:t>
              </a:r>
              <a:r>
                <a:rPr lang="en-US" altLang="zh-CN" sz="1600" dirty="0">
                  <a:ln w="0"/>
                  <a:solidFill>
                    <a:schemeClr val="accent5">
                      <a:lumMod val="75000"/>
                    </a:schemeClr>
                  </a:solidFill>
                  <a:latin typeface="Impact" panose="020B0806030902050204" pitchFamily="34" charset="0"/>
                  <a:ea typeface="微软雅黑" panose="020B0503020204020204" pitchFamily="34" charset="-122"/>
                </a:rPr>
                <a:t>–</a:t>
              </a:r>
              <a:r>
                <a:rPr lang="zh-CN" altLang="en-US" sz="1600" dirty="0">
                  <a:ln w="0"/>
                  <a:solidFill>
                    <a:schemeClr val="accent5">
                      <a:lumMod val="75000"/>
                    </a:schemeClr>
                  </a:solidFill>
                  <a:latin typeface="Impact" panose="020B0806030902050204" pitchFamily="34" charset="0"/>
                  <a:ea typeface="微软雅黑" panose="020B0503020204020204" pitchFamily="34" charset="-122"/>
                </a:rPr>
                <a:t> </a:t>
              </a:r>
              <a:r>
                <a:rPr lang="en-US" altLang="zh-CN" sz="1600" dirty="0">
                  <a:ln w="0"/>
                  <a:solidFill>
                    <a:schemeClr val="accent5">
                      <a:lumMod val="75000"/>
                    </a:schemeClr>
                  </a:solidFill>
                  <a:latin typeface="Impact" panose="020B0806030902050204" pitchFamily="34" charset="0"/>
                  <a:ea typeface="微软雅黑" panose="020B0503020204020204" pitchFamily="34" charset="-122"/>
                </a:rPr>
                <a:t>11</a:t>
              </a:r>
              <a:r>
                <a:rPr lang="zh-CN" altLang="en-US" sz="1600" dirty="0">
                  <a:ln w="0"/>
                  <a:solidFill>
                    <a:schemeClr val="accent5">
                      <a:lumMod val="75000"/>
                    </a:schemeClr>
                  </a:solidFill>
                  <a:latin typeface="Impact" panose="020B0806030902050204" pitchFamily="34" charset="0"/>
                  <a:ea typeface="微软雅黑" panose="020B0503020204020204" pitchFamily="34" charset="-122"/>
                </a:rPr>
                <a:t> </a:t>
              </a:r>
              <a:r>
                <a:rPr lang="en-US" altLang="zh-CN" sz="1600" dirty="0">
                  <a:ln w="0"/>
                  <a:solidFill>
                    <a:schemeClr val="accent5">
                      <a:lumMod val="75000"/>
                    </a:schemeClr>
                  </a:solidFill>
                  <a:latin typeface="Impact" panose="020B0806030902050204" pitchFamily="34" charset="0"/>
                  <a:ea typeface="微软雅黑" panose="020B0503020204020204" pitchFamily="34" charset="-122"/>
                </a:rPr>
                <a:t>am</a:t>
              </a:r>
              <a:endParaRPr lang="en-US" altLang="zh-CN" sz="1600" dirty="0">
                <a:ln w="0"/>
                <a:solidFill>
                  <a:schemeClr val="accent5">
                    <a:lumMod val="75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</a:endParaRPr>
            </a:p>
          </p:txBody>
        </p:sp>
      </p:grpSp>
      <p:pic>
        <p:nvPicPr>
          <p:cNvPr id="5" name="图片 4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101" y="868334"/>
            <a:ext cx="4341888" cy="1671144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101" y="2743203"/>
            <a:ext cx="1279610" cy="798928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6383" y="2747400"/>
            <a:ext cx="1412855" cy="794731"/>
          </a:xfrm>
          <a:prstGeom prst="rect">
            <a:avLst/>
          </a:prstGeom>
        </p:spPr>
      </p:pic>
      <p:pic>
        <p:nvPicPr>
          <p:cNvPr id="14" name="图片 13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8031" y="2739728"/>
            <a:ext cx="1426494" cy="802403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 主题​​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​​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​​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4340</Words>
  <Application>WPS 演示</Application>
  <PresentationFormat>A4 纸张(210x297 毫米)</PresentationFormat>
  <Paragraphs>389</Paragraphs>
  <Slides>4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4</vt:i4>
      </vt:variant>
    </vt:vector>
  </HeadingPairs>
  <TitlesOfParts>
    <vt:vector size="16" baseType="lpstr">
      <vt:lpstr>Arial</vt:lpstr>
      <vt:lpstr>宋体</vt:lpstr>
      <vt:lpstr>Wingdings</vt:lpstr>
      <vt:lpstr>微软雅黑</vt:lpstr>
      <vt:lpstr>黑体</vt:lpstr>
      <vt:lpstr>Times New Roman</vt:lpstr>
      <vt:lpstr>Impact</vt:lpstr>
      <vt:lpstr>Calibri</vt:lpstr>
      <vt:lpstr>Arial Unicode MS</vt:lpstr>
      <vt:lpstr>等线 Light</vt:lpstr>
      <vt:lpstr>Calibri Light</vt:lpstr>
      <vt:lpstr>Office 主题​​</vt:lpstr>
      <vt:lpstr>PowerPoint 演示文稿</vt:lpstr>
      <vt:lpstr>PowerPoint 演示文稿</vt:lpstr>
      <vt:lpstr>PowerPoint 演示文稿</vt:lpstr>
      <vt:lpstr>PowerPoint 演示文稿</vt:lpstr>
    </vt:vector>
  </TitlesOfParts>
  <Company>Xiangfei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Peter Tan</dc:creator>
  <cp:lastModifiedBy>admina</cp:lastModifiedBy>
  <cp:revision>225</cp:revision>
  <dcterms:created xsi:type="dcterms:W3CDTF">2017-05-04T00:43:00Z</dcterms:created>
  <dcterms:modified xsi:type="dcterms:W3CDTF">2018-02-28T02:53:04Z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2052-10.1.0.7022</vt:lpwstr>
  </property>
</Properties>
</file>