
<file path=[Content_Types].xml><?xml version="1.0" encoding="utf-8"?>
<Types xmlns="http://schemas.openxmlformats.org/package/2006/content-types">
  <Default Extension="jpeg" ContentType="image/jpeg"/>
  <Default Extension="tiff" ContentType="image/tiff"/>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diagrams/colors1.xml" ContentType="application/vnd.openxmlformats-officedocument.drawingml.diagramColors+xml"/>
  <Override PartName="/ppt/diagrams/data1.xml" ContentType="application/vnd.openxmlformats-officedocument.drawingml.diagramData+xml"/>
  <Override PartName="/ppt/diagrams/drawing1.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311" r:id="rId3"/>
    <p:sldId id="312" r:id="rId4"/>
    <p:sldId id="313" r:id="rId5"/>
    <p:sldId id="314" r:id="rId6"/>
  </p:sldIdLst>
  <p:sldSz cx="6858000" cy="9906000" type="A4"/>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EEBF7"/>
    <a:srgbClr val="0C456A"/>
    <a:srgbClr val="83735B"/>
    <a:srgbClr val="009999"/>
    <a:srgbClr val="58068B"/>
    <a:srgbClr val="F6E8FE"/>
    <a:srgbClr val="57058B"/>
    <a:srgbClr val="E2AC16"/>
    <a:srgbClr val="FFEFEF"/>
    <a:srgbClr val="ECECE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0510" autoAdjust="0"/>
    <p:restoredTop sz="94630" autoAdjust="0"/>
  </p:normalViewPr>
  <p:slideViewPr>
    <p:cSldViewPr snapToGrid="0" showGuides="1">
      <p:cViewPr>
        <p:scale>
          <a:sx n="130" d="100"/>
          <a:sy n="130" d="100"/>
        </p:scale>
        <p:origin x="752" y="-3568"/>
      </p:cViewPr>
      <p:guideLst>
        <p:guide pos="2160"/>
        <p:guide orient="horz" pos="3097"/>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tableStyles" Target="tableStyles.xml"/><Relationship Id="rId8" Type="http://schemas.openxmlformats.org/officeDocument/2006/relationships/viewProps" Target="viewProps.xml"/><Relationship Id="rId7" Type="http://schemas.openxmlformats.org/officeDocument/2006/relationships/presProps" Target="presProps.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 Type="http://schemas.openxmlformats.org/officeDocument/2006/relationships/theme" Target="theme/theme1.xml"/><Relationship Id="rId1" Type="http://schemas.openxmlformats.org/officeDocument/2006/relationships/slideMaster" Target="slideMasters/slideMaster1.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alignNode1">
    <dgm:fillClrLst meth="repeat">
      <a:schemeClr val="dk2"/>
    </dgm:fillClrLst>
    <dgm:linClrLst meth="repeat">
      <a:schemeClr val="dk2"/>
    </dgm:linClrLst>
    <dgm:effectClrLst/>
    <dgm:txLinClrLst/>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node0">
    <dgm:fillClrLst meth="repeat">
      <a:schemeClr val="dk2"/>
    </dgm:fillClrLst>
    <dgm:linClrLst meth="repeat">
      <a:schemeClr val="lt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5D03DB09-22AA-4E90-91E8-6E4D3F6E5EB2}" type="doc">
      <dgm:prSet loTypeId="urn:microsoft.com/office/officeart/2005/8/layout/process2" loCatId="process" qsTypeId="urn:microsoft.com/office/officeart/2005/8/quickstyle/simple1" qsCatId="simple" csTypeId="urn:microsoft.com/office/officeart/2005/8/colors/accent0_3" csCatId="mainScheme" phldr="1"/>
      <dgm:spPr/>
    </dgm:pt>
    <dgm:pt modelId="{0B035495-81B8-42AE-9DF3-43BB9E2757ED}">
      <dgm:prSet phldrT="[文本]"/>
      <dgm:spPr>
        <a:solidFill>
          <a:schemeClr val="accent5">
            <a:lumMod val="75000"/>
          </a:schemeClr>
        </a:solidFill>
      </dgm:spPr>
      <dgm:t>
        <a:bodyPr/>
        <a:lstStyle/>
        <a:p>
          <a:r>
            <a:rPr lang="zh-CN" altLang="en-US" dirty="0">
              <a:latin typeface="微软雅黑" panose="020B0503020204020204" pitchFamily="34" charset="-122"/>
              <a:ea typeface="微软雅黑" panose="020B0503020204020204" pitchFamily="34" charset="-122"/>
            </a:rPr>
            <a:t>报名</a:t>
          </a:r>
        </a:p>
      </dgm:t>
    </dgm:pt>
    <dgm:pt modelId="{43AD9E55-DD76-4DD1-8245-11DBE3F5C928}" cxnId="{7571851B-4468-45D4-BE0E-6477466E434B}" type="parTrans">
      <dgm:prSet/>
      <dgm:spPr/>
      <dgm:t>
        <a:bodyPr/>
        <a:lstStyle/>
        <a:p>
          <a:endParaRPr lang="zh-CN" altLang="en-US">
            <a:latin typeface="微软雅黑" panose="020B0503020204020204" pitchFamily="34" charset="-122"/>
            <a:ea typeface="微软雅黑" panose="020B0503020204020204" pitchFamily="34" charset="-122"/>
          </a:endParaRPr>
        </a:p>
      </dgm:t>
    </dgm:pt>
    <dgm:pt modelId="{3F0AE9CD-C0DC-4B20-821E-9597706BC323}" cxnId="{7571851B-4468-45D4-BE0E-6477466E434B}" type="sibTrans">
      <dgm:prSet/>
      <dgm:spPr/>
      <dgm:t>
        <a:bodyPr/>
        <a:lstStyle/>
        <a:p>
          <a:endParaRPr lang="zh-CN" altLang="en-US">
            <a:latin typeface="微软雅黑" panose="020B0503020204020204" pitchFamily="34" charset="-122"/>
            <a:ea typeface="微软雅黑" panose="020B0503020204020204" pitchFamily="34" charset="-122"/>
          </a:endParaRPr>
        </a:p>
      </dgm:t>
    </dgm:pt>
    <dgm:pt modelId="{F800DB14-1268-414F-8741-15D739C6B7E7}">
      <dgm:prSet phldrT="[文本]"/>
      <dgm:spPr>
        <a:solidFill>
          <a:schemeClr val="accent5">
            <a:lumMod val="75000"/>
          </a:schemeClr>
        </a:solidFill>
      </dgm:spPr>
      <dgm:t>
        <a:bodyPr/>
        <a:lstStyle/>
        <a:p>
          <a:r>
            <a:rPr lang="zh-CN" altLang="en-US" dirty="0">
              <a:latin typeface="微软雅黑" panose="020B0503020204020204" pitchFamily="34" charset="-122"/>
              <a:ea typeface="微软雅黑" panose="020B0503020204020204" pitchFamily="34" charset="-122"/>
            </a:rPr>
            <a:t>确认</a:t>
          </a:r>
        </a:p>
      </dgm:t>
    </dgm:pt>
    <dgm:pt modelId="{4F9F0B93-FF5E-493F-B51F-BB5AF00C81DE}" cxnId="{A21133BE-4551-4233-AF2B-6E62EEBB84D1}" type="parTrans">
      <dgm:prSet/>
      <dgm:spPr/>
      <dgm:t>
        <a:bodyPr/>
        <a:lstStyle/>
        <a:p>
          <a:endParaRPr lang="zh-CN" altLang="en-US">
            <a:latin typeface="微软雅黑" panose="020B0503020204020204" pitchFamily="34" charset="-122"/>
            <a:ea typeface="微软雅黑" panose="020B0503020204020204" pitchFamily="34" charset="-122"/>
          </a:endParaRPr>
        </a:p>
      </dgm:t>
    </dgm:pt>
    <dgm:pt modelId="{CEA41D57-D08D-463C-A7C7-48E8A1A33098}" cxnId="{A21133BE-4551-4233-AF2B-6E62EEBB84D1}" type="sibTrans">
      <dgm:prSet/>
      <dgm:spPr/>
      <dgm:t>
        <a:bodyPr/>
        <a:lstStyle/>
        <a:p>
          <a:endParaRPr lang="zh-CN" altLang="en-US">
            <a:latin typeface="微软雅黑" panose="020B0503020204020204" pitchFamily="34" charset="-122"/>
            <a:ea typeface="微软雅黑" panose="020B0503020204020204" pitchFamily="34" charset="-122"/>
          </a:endParaRPr>
        </a:p>
      </dgm:t>
    </dgm:pt>
    <dgm:pt modelId="{CD43A95D-B612-4DC4-BF5F-70B22E0960C2}">
      <dgm:prSet phldrT="[文本]"/>
      <dgm:spPr>
        <a:solidFill>
          <a:schemeClr val="accent5">
            <a:lumMod val="75000"/>
          </a:schemeClr>
        </a:solidFill>
      </dgm:spPr>
      <dgm:t>
        <a:bodyPr/>
        <a:lstStyle/>
        <a:p>
          <a:r>
            <a:rPr lang="zh-CN" altLang="en-US" dirty="0">
              <a:latin typeface="微软雅黑" panose="020B0503020204020204" pitchFamily="34" charset="-122"/>
              <a:ea typeface="微软雅黑" panose="020B0503020204020204" pitchFamily="34" charset="-122"/>
            </a:rPr>
            <a:t>指导</a:t>
          </a:r>
        </a:p>
      </dgm:t>
    </dgm:pt>
    <dgm:pt modelId="{486C4F2E-0675-44AB-9222-F966C397F8EA}" cxnId="{30A49E1E-608C-4FAC-954A-2CF93281226A}" type="parTrans">
      <dgm:prSet/>
      <dgm:spPr/>
      <dgm:t>
        <a:bodyPr/>
        <a:lstStyle/>
        <a:p>
          <a:endParaRPr lang="zh-CN" altLang="en-US">
            <a:latin typeface="微软雅黑" panose="020B0503020204020204" pitchFamily="34" charset="-122"/>
            <a:ea typeface="微软雅黑" panose="020B0503020204020204" pitchFamily="34" charset="-122"/>
          </a:endParaRPr>
        </a:p>
      </dgm:t>
    </dgm:pt>
    <dgm:pt modelId="{3E0DD363-D366-4856-883B-ADDD7EE1611C}" cxnId="{30A49E1E-608C-4FAC-954A-2CF93281226A}" type="sibTrans">
      <dgm:prSet/>
      <dgm:spPr/>
      <dgm:t>
        <a:bodyPr/>
        <a:lstStyle/>
        <a:p>
          <a:endParaRPr lang="zh-CN" altLang="en-US">
            <a:latin typeface="微软雅黑" panose="020B0503020204020204" pitchFamily="34" charset="-122"/>
            <a:ea typeface="微软雅黑" panose="020B0503020204020204" pitchFamily="34" charset="-122"/>
          </a:endParaRPr>
        </a:p>
      </dgm:t>
    </dgm:pt>
    <dgm:pt modelId="{D077D5C5-40D3-42CA-8BB2-67C687BCF0B0}">
      <dgm:prSet phldrT="[文本]"/>
      <dgm:spPr>
        <a:solidFill>
          <a:schemeClr val="accent5">
            <a:lumMod val="75000"/>
          </a:schemeClr>
        </a:solidFill>
      </dgm:spPr>
      <dgm:t>
        <a:bodyPr/>
        <a:lstStyle/>
        <a:p>
          <a:r>
            <a:rPr lang="zh-CN" altLang="en-US" dirty="0">
              <a:latin typeface="微软雅黑" panose="020B0503020204020204" pitchFamily="34" charset="-122"/>
              <a:ea typeface="微软雅黑" panose="020B0503020204020204" pitchFamily="34" charset="-122"/>
            </a:rPr>
            <a:t>出发</a:t>
          </a:r>
        </a:p>
      </dgm:t>
    </dgm:pt>
    <dgm:pt modelId="{CDFB3BD2-97B3-4E6A-9272-D559A6816EAD}" cxnId="{72986CE3-D0F2-49C5-A90D-60853DF2472D}" type="parTrans">
      <dgm:prSet/>
      <dgm:spPr/>
      <dgm:t>
        <a:bodyPr/>
        <a:lstStyle/>
        <a:p>
          <a:endParaRPr lang="zh-CN" altLang="en-US">
            <a:latin typeface="微软雅黑" panose="020B0503020204020204" pitchFamily="34" charset="-122"/>
            <a:ea typeface="微软雅黑" panose="020B0503020204020204" pitchFamily="34" charset="-122"/>
          </a:endParaRPr>
        </a:p>
      </dgm:t>
    </dgm:pt>
    <dgm:pt modelId="{F22C3DC6-A805-4EA6-B611-FE1655A9BB08}" cxnId="{72986CE3-D0F2-49C5-A90D-60853DF2472D}" type="sibTrans">
      <dgm:prSet/>
      <dgm:spPr/>
      <dgm:t>
        <a:bodyPr/>
        <a:lstStyle/>
        <a:p>
          <a:endParaRPr lang="zh-CN" altLang="en-US">
            <a:latin typeface="微软雅黑" panose="020B0503020204020204" pitchFamily="34" charset="-122"/>
            <a:ea typeface="微软雅黑" panose="020B0503020204020204" pitchFamily="34" charset="-122"/>
          </a:endParaRPr>
        </a:p>
      </dgm:t>
    </dgm:pt>
    <dgm:pt modelId="{BA45334F-9C6F-4EDD-8830-6F61AB160388}" type="pres">
      <dgm:prSet presAssocID="{5D03DB09-22AA-4E90-91E8-6E4D3F6E5EB2}" presName="linearFlow" presStyleCnt="0">
        <dgm:presLayoutVars>
          <dgm:resizeHandles val="exact"/>
        </dgm:presLayoutVars>
      </dgm:prSet>
      <dgm:spPr/>
    </dgm:pt>
    <dgm:pt modelId="{952E344A-92BA-48BC-B6C7-22163780F3CD}" type="pres">
      <dgm:prSet presAssocID="{0B035495-81B8-42AE-9DF3-43BB9E2757ED}" presName="node" presStyleLbl="node1" presStyleIdx="0" presStyleCnt="4">
        <dgm:presLayoutVars>
          <dgm:bulletEnabled val="1"/>
        </dgm:presLayoutVars>
      </dgm:prSet>
      <dgm:spPr/>
    </dgm:pt>
    <dgm:pt modelId="{3B43E077-E1B1-43E8-886A-02021839BF00}" type="pres">
      <dgm:prSet presAssocID="{3F0AE9CD-C0DC-4B20-821E-9597706BC323}" presName="sibTrans" presStyleLbl="sibTrans2D1" presStyleIdx="0" presStyleCnt="3"/>
      <dgm:spPr/>
    </dgm:pt>
    <dgm:pt modelId="{4DA8F314-D155-4879-B140-A0C715F7A59E}" type="pres">
      <dgm:prSet presAssocID="{3F0AE9CD-C0DC-4B20-821E-9597706BC323}" presName="connectorText" presStyleLbl="sibTrans2D1" presStyleIdx="0" presStyleCnt="3"/>
      <dgm:spPr/>
    </dgm:pt>
    <dgm:pt modelId="{096D24EB-1810-4FD7-B0FF-96CAF03C3AC6}" type="pres">
      <dgm:prSet presAssocID="{F800DB14-1268-414F-8741-15D739C6B7E7}" presName="node" presStyleLbl="node1" presStyleIdx="1" presStyleCnt="4">
        <dgm:presLayoutVars>
          <dgm:bulletEnabled val="1"/>
        </dgm:presLayoutVars>
      </dgm:prSet>
      <dgm:spPr/>
    </dgm:pt>
    <dgm:pt modelId="{9B6947FF-A367-4EF8-AF8D-2FD6A59AF22F}" type="pres">
      <dgm:prSet presAssocID="{CEA41D57-D08D-463C-A7C7-48E8A1A33098}" presName="sibTrans" presStyleLbl="sibTrans2D1" presStyleIdx="1" presStyleCnt="3"/>
      <dgm:spPr/>
    </dgm:pt>
    <dgm:pt modelId="{1D6F32A6-55ED-4487-B04A-5AD14683397C}" type="pres">
      <dgm:prSet presAssocID="{CEA41D57-D08D-463C-A7C7-48E8A1A33098}" presName="connectorText" presStyleLbl="sibTrans2D1" presStyleIdx="1" presStyleCnt="3"/>
      <dgm:spPr/>
    </dgm:pt>
    <dgm:pt modelId="{1BEE8B5E-E20C-4351-9E71-A190F3910722}" type="pres">
      <dgm:prSet presAssocID="{CD43A95D-B612-4DC4-BF5F-70B22E0960C2}" presName="node" presStyleLbl="node1" presStyleIdx="2" presStyleCnt="4">
        <dgm:presLayoutVars>
          <dgm:bulletEnabled val="1"/>
        </dgm:presLayoutVars>
      </dgm:prSet>
      <dgm:spPr/>
    </dgm:pt>
    <dgm:pt modelId="{2EF42AE7-6D1D-40E1-B568-09D9AE13CC48}" type="pres">
      <dgm:prSet presAssocID="{3E0DD363-D366-4856-883B-ADDD7EE1611C}" presName="sibTrans" presStyleLbl="sibTrans2D1" presStyleIdx="2" presStyleCnt="3"/>
      <dgm:spPr/>
    </dgm:pt>
    <dgm:pt modelId="{D6AA6A68-50A7-4D27-8171-8676C8F357AF}" type="pres">
      <dgm:prSet presAssocID="{3E0DD363-D366-4856-883B-ADDD7EE1611C}" presName="connectorText" presStyleLbl="sibTrans2D1" presStyleIdx="2" presStyleCnt="3"/>
      <dgm:spPr/>
    </dgm:pt>
    <dgm:pt modelId="{36BE09BA-B2FB-45F4-9B31-7AC60CCD8D01}" type="pres">
      <dgm:prSet presAssocID="{D077D5C5-40D3-42CA-8BB2-67C687BCF0B0}" presName="node" presStyleLbl="node1" presStyleIdx="3" presStyleCnt="4">
        <dgm:presLayoutVars>
          <dgm:bulletEnabled val="1"/>
        </dgm:presLayoutVars>
      </dgm:prSet>
      <dgm:spPr/>
    </dgm:pt>
  </dgm:ptLst>
  <dgm:cxnLst>
    <dgm:cxn modelId="{7571851B-4468-45D4-BE0E-6477466E434B}" srcId="{5D03DB09-22AA-4E90-91E8-6E4D3F6E5EB2}" destId="{0B035495-81B8-42AE-9DF3-43BB9E2757ED}" srcOrd="0" destOrd="0" parTransId="{43AD9E55-DD76-4DD1-8245-11DBE3F5C928}" sibTransId="{3F0AE9CD-C0DC-4B20-821E-9597706BC323}"/>
    <dgm:cxn modelId="{30A49E1E-608C-4FAC-954A-2CF93281226A}" srcId="{5D03DB09-22AA-4E90-91E8-6E4D3F6E5EB2}" destId="{CD43A95D-B612-4DC4-BF5F-70B22E0960C2}" srcOrd="2" destOrd="0" parTransId="{486C4F2E-0675-44AB-9222-F966C397F8EA}" sibTransId="{3E0DD363-D366-4856-883B-ADDD7EE1611C}"/>
    <dgm:cxn modelId="{22E49C28-4B2A-084A-AB2B-9802573966CF}" type="presOf" srcId="{0B035495-81B8-42AE-9DF3-43BB9E2757ED}" destId="{952E344A-92BA-48BC-B6C7-22163780F3CD}" srcOrd="0" destOrd="0" presId="urn:microsoft.com/office/officeart/2005/8/layout/process2"/>
    <dgm:cxn modelId="{18D2F140-09AA-3547-BF88-E33AC6B59568}" type="presOf" srcId="{3F0AE9CD-C0DC-4B20-821E-9597706BC323}" destId="{4DA8F314-D155-4879-B140-A0C715F7A59E}" srcOrd="1" destOrd="0" presId="urn:microsoft.com/office/officeart/2005/8/layout/process2"/>
    <dgm:cxn modelId="{38753651-0142-3E4A-832B-178FDFBD16BF}" type="presOf" srcId="{F800DB14-1268-414F-8741-15D739C6B7E7}" destId="{096D24EB-1810-4FD7-B0FF-96CAF03C3AC6}" srcOrd="0" destOrd="0" presId="urn:microsoft.com/office/officeart/2005/8/layout/process2"/>
    <dgm:cxn modelId="{DCE1365F-7D4D-8F46-BC2D-73C9A1FECA05}" type="presOf" srcId="{CEA41D57-D08D-463C-A7C7-48E8A1A33098}" destId="{1D6F32A6-55ED-4487-B04A-5AD14683397C}" srcOrd="1" destOrd="0" presId="urn:microsoft.com/office/officeart/2005/8/layout/process2"/>
    <dgm:cxn modelId="{49D5816C-3F28-C545-959A-A81F19D04A12}" type="presOf" srcId="{D077D5C5-40D3-42CA-8BB2-67C687BCF0B0}" destId="{36BE09BA-B2FB-45F4-9B31-7AC60CCD8D01}" srcOrd="0" destOrd="0" presId="urn:microsoft.com/office/officeart/2005/8/layout/process2"/>
    <dgm:cxn modelId="{571A9B7D-9327-CC4F-ABB7-B690EFD3CC51}" type="presOf" srcId="{5D03DB09-22AA-4E90-91E8-6E4D3F6E5EB2}" destId="{BA45334F-9C6F-4EDD-8830-6F61AB160388}" srcOrd="0" destOrd="0" presId="urn:microsoft.com/office/officeart/2005/8/layout/process2"/>
    <dgm:cxn modelId="{57192986-4157-5244-B91D-7EABF1A52480}" type="presOf" srcId="{3E0DD363-D366-4856-883B-ADDD7EE1611C}" destId="{2EF42AE7-6D1D-40E1-B568-09D9AE13CC48}" srcOrd="0" destOrd="0" presId="urn:microsoft.com/office/officeart/2005/8/layout/process2"/>
    <dgm:cxn modelId="{5D2FA2B8-4BE4-A448-B10C-A684F13770BB}" type="presOf" srcId="{3E0DD363-D366-4856-883B-ADDD7EE1611C}" destId="{D6AA6A68-50A7-4D27-8171-8676C8F357AF}" srcOrd="1" destOrd="0" presId="urn:microsoft.com/office/officeart/2005/8/layout/process2"/>
    <dgm:cxn modelId="{A21133BE-4551-4233-AF2B-6E62EEBB84D1}" srcId="{5D03DB09-22AA-4E90-91E8-6E4D3F6E5EB2}" destId="{F800DB14-1268-414F-8741-15D739C6B7E7}" srcOrd="1" destOrd="0" parTransId="{4F9F0B93-FF5E-493F-B51F-BB5AF00C81DE}" sibTransId="{CEA41D57-D08D-463C-A7C7-48E8A1A33098}"/>
    <dgm:cxn modelId="{4C1E98D7-161D-894A-8C7A-C23F17A0358D}" type="presOf" srcId="{3F0AE9CD-C0DC-4B20-821E-9597706BC323}" destId="{3B43E077-E1B1-43E8-886A-02021839BF00}" srcOrd="0" destOrd="0" presId="urn:microsoft.com/office/officeart/2005/8/layout/process2"/>
    <dgm:cxn modelId="{72986CE3-D0F2-49C5-A90D-60853DF2472D}" srcId="{5D03DB09-22AA-4E90-91E8-6E4D3F6E5EB2}" destId="{D077D5C5-40D3-42CA-8BB2-67C687BCF0B0}" srcOrd="3" destOrd="0" parTransId="{CDFB3BD2-97B3-4E6A-9272-D559A6816EAD}" sibTransId="{F22C3DC6-A805-4EA6-B611-FE1655A9BB08}"/>
    <dgm:cxn modelId="{6D1DF3F0-0C2D-FD42-86A4-A79CF1AA3D16}" type="presOf" srcId="{CEA41D57-D08D-463C-A7C7-48E8A1A33098}" destId="{9B6947FF-A367-4EF8-AF8D-2FD6A59AF22F}" srcOrd="0" destOrd="0" presId="urn:microsoft.com/office/officeart/2005/8/layout/process2"/>
    <dgm:cxn modelId="{D98AE8F5-C49E-E749-A1A9-E1D0D851F6C9}" type="presOf" srcId="{CD43A95D-B612-4DC4-BF5F-70B22E0960C2}" destId="{1BEE8B5E-E20C-4351-9E71-A190F3910722}" srcOrd="0" destOrd="0" presId="urn:microsoft.com/office/officeart/2005/8/layout/process2"/>
    <dgm:cxn modelId="{F78611B9-B89A-424E-9D54-ADCA0BF120FF}" type="presParOf" srcId="{BA45334F-9C6F-4EDD-8830-6F61AB160388}" destId="{952E344A-92BA-48BC-B6C7-22163780F3CD}" srcOrd="0" destOrd="0" presId="urn:microsoft.com/office/officeart/2005/8/layout/process2"/>
    <dgm:cxn modelId="{774123C0-984A-9546-B510-851C75C79718}" type="presParOf" srcId="{BA45334F-9C6F-4EDD-8830-6F61AB160388}" destId="{3B43E077-E1B1-43E8-886A-02021839BF00}" srcOrd="1" destOrd="0" presId="urn:microsoft.com/office/officeart/2005/8/layout/process2"/>
    <dgm:cxn modelId="{5299E2B1-612D-8941-9C97-48B748447469}" type="presParOf" srcId="{3B43E077-E1B1-43E8-886A-02021839BF00}" destId="{4DA8F314-D155-4879-B140-A0C715F7A59E}" srcOrd="0" destOrd="0" presId="urn:microsoft.com/office/officeart/2005/8/layout/process2"/>
    <dgm:cxn modelId="{527430FB-500C-C84C-BD3D-5400D651FCAF}" type="presParOf" srcId="{BA45334F-9C6F-4EDD-8830-6F61AB160388}" destId="{096D24EB-1810-4FD7-B0FF-96CAF03C3AC6}" srcOrd="2" destOrd="0" presId="urn:microsoft.com/office/officeart/2005/8/layout/process2"/>
    <dgm:cxn modelId="{0985CCCD-B268-3E4E-8648-0EBEB7F0E981}" type="presParOf" srcId="{BA45334F-9C6F-4EDD-8830-6F61AB160388}" destId="{9B6947FF-A367-4EF8-AF8D-2FD6A59AF22F}" srcOrd="3" destOrd="0" presId="urn:microsoft.com/office/officeart/2005/8/layout/process2"/>
    <dgm:cxn modelId="{BB1CEAA7-19B4-CC49-9473-413647A8B626}" type="presParOf" srcId="{9B6947FF-A367-4EF8-AF8D-2FD6A59AF22F}" destId="{1D6F32A6-55ED-4487-B04A-5AD14683397C}" srcOrd="0" destOrd="0" presId="urn:microsoft.com/office/officeart/2005/8/layout/process2"/>
    <dgm:cxn modelId="{32103390-4D0C-694D-8E34-8017CFA47BF6}" type="presParOf" srcId="{BA45334F-9C6F-4EDD-8830-6F61AB160388}" destId="{1BEE8B5E-E20C-4351-9E71-A190F3910722}" srcOrd="4" destOrd="0" presId="urn:microsoft.com/office/officeart/2005/8/layout/process2"/>
    <dgm:cxn modelId="{2C2144B6-78F7-8F47-8EB0-396DDAC2381A}" type="presParOf" srcId="{BA45334F-9C6F-4EDD-8830-6F61AB160388}" destId="{2EF42AE7-6D1D-40E1-B568-09D9AE13CC48}" srcOrd="5" destOrd="0" presId="urn:microsoft.com/office/officeart/2005/8/layout/process2"/>
    <dgm:cxn modelId="{FABE6AC4-DCC8-0B40-91F2-E96746833DFB}" type="presParOf" srcId="{2EF42AE7-6D1D-40E1-B568-09D9AE13CC48}" destId="{D6AA6A68-50A7-4D27-8171-8676C8F357AF}" srcOrd="0" destOrd="0" presId="urn:microsoft.com/office/officeart/2005/8/layout/process2"/>
    <dgm:cxn modelId="{F461778A-0F5D-EC42-A62C-B40BDA68A8AC}" type="presParOf" srcId="{BA45334F-9C6F-4EDD-8830-6F61AB160388}" destId="{36BE09BA-B2FB-45F4-9B31-7AC60CCD8D01}" srcOrd="6"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2E344A-92BA-48BC-B6C7-22163780F3CD}">
      <dsp:nvSpPr>
        <dsp:cNvPr id="0" name=""/>
        <dsp:cNvSpPr/>
      </dsp:nvSpPr>
      <dsp:spPr>
        <a:xfrm>
          <a:off x="105230" y="686"/>
          <a:ext cx="459813" cy="255451"/>
        </a:xfrm>
        <a:prstGeom prst="roundRect">
          <a:avLst>
            <a:gd name="adj" fmla="val 10000"/>
          </a:avLst>
        </a:prstGeom>
        <a:solidFill>
          <a:schemeClr val="accent5">
            <a:lumMod val="7500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zh-CN" altLang="en-US" sz="800" kern="1200" dirty="0">
              <a:latin typeface="微软雅黑" panose="020B0503020204020204" pitchFamily="34" charset="-122"/>
              <a:ea typeface="微软雅黑" panose="020B0503020204020204" pitchFamily="34" charset="-122"/>
            </a:rPr>
            <a:t>报名</a:t>
          </a:r>
        </a:p>
      </dsp:txBody>
      <dsp:txXfrm>
        <a:off x="112712" y="8168"/>
        <a:ext cx="444849" cy="240487"/>
      </dsp:txXfrm>
    </dsp:sp>
    <dsp:sp modelId="{3B43E077-E1B1-43E8-886A-02021839BF00}">
      <dsp:nvSpPr>
        <dsp:cNvPr id="0" name=""/>
        <dsp:cNvSpPr/>
      </dsp:nvSpPr>
      <dsp:spPr>
        <a:xfrm rot="5400000">
          <a:off x="287239" y="262524"/>
          <a:ext cx="95794" cy="114953"/>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22250">
            <a:lnSpc>
              <a:spcPct val="90000"/>
            </a:lnSpc>
            <a:spcBef>
              <a:spcPct val="0"/>
            </a:spcBef>
            <a:spcAft>
              <a:spcPct val="35000"/>
            </a:spcAft>
            <a:buNone/>
          </a:pPr>
          <a:endParaRPr lang="zh-CN" altLang="en-US" sz="500" kern="1200">
            <a:latin typeface="微软雅黑" panose="020B0503020204020204" pitchFamily="34" charset="-122"/>
            <a:ea typeface="微软雅黑" panose="020B0503020204020204" pitchFamily="34" charset="-122"/>
          </a:endParaRPr>
        </a:p>
      </dsp:txBody>
      <dsp:txXfrm rot="-5400000">
        <a:off x="300651" y="272103"/>
        <a:ext cx="68971" cy="67056"/>
      </dsp:txXfrm>
    </dsp:sp>
    <dsp:sp modelId="{096D24EB-1810-4FD7-B0FF-96CAF03C3AC6}">
      <dsp:nvSpPr>
        <dsp:cNvPr id="0" name=""/>
        <dsp:cNvSpPr/>
      </dsp:nvSpPr>
      <dsp:spPr>
        <a:xfrm>
          <a:off x="105230" y="383864"/>
          <a:ext cx="459813" cy="255451"/>
        </a:xfrm>
        <a:prstGeom prst="roundRect">
          <a:avLst>
            <a:gd name="adj" fmla="val 10000"/>
          </a:avLst>
        </a:prstGeom>
        <a:solidFill>
          <a:schemeClr val="accent5">
            <a:lumMod val="7500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zh-CN" altLang="en-US" sz="800" kern="1200" dirty="0">
              <a:latin typeface="微软雅黑" panose="020B0503020204020204" pitchFamily="34" charset="-122"/>
              <a:ea typeface="微软雅黑" panose="020B0503020204020204" pitchFamily="34" charset="-122"/>
            </a:rPr>
            <a:t>确认</a:t>
          </a:r>
        </a:p>
      </dsp:txBody>
      <dsp:txXfrm>
        <a:off x="112712" y="391346"/>
        <a:ext cx="444849" cy="240487"/>
      </dsp:txXfrm>
    </dsp:sp>
    <dsp:sp modelId="{9B6947FF-A367-4EF8-AF8D-2FD6A59AF22F}">
      <dsp:nvSpPr>
        <dsp:cNvPr id="0" name=""/>
        <dsp:cNvSpPr/>
      </dsp:nvSpPr>
      <dsp:spPr>
        <a:xfrm rot="5400000">
          <a:off x="287239" y="645702"/>
          <a:ext cx="95794" cy="114953"/>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22250">
            <a:lnSpc>
              <a:spcPct val="90000"/>
            </a:lnSpc>
            <a:spcBef>
              <a:spcPct val="0"/>
            </a:spcBef>
            <a:spcAft>
              <a:spcPct val="35000"/>
            </a:spcAft>
            <a:buNone/>
          </a:pPr>
          <a:endParaRPr lang="zh-CN" altLang="en-US" sz="500" kern="1200">
            <a:latin typeface="微软雅黑" panose="020B0503020204020204" pitchFamily="34" charset="-122"/>
            <a:ea typeface="微软雅黑" panose="020B0503020204020204" pitchFamily="34" charset="-122"/>
          </a:endParaRPr>
        </a:p>
      </dsp:txBody>
      <dsp:txXfrm rot="-5400000">
        <a:off x="300651" y="655281"/>
        <a:ext cx="68971" cy="67056"/>
      </dsp:txXfrm>
    </dsp:sp>
    <dsp:sp modelId="{1BEE8B5E-E20C-4351-9E71-A190F3910722}">
      <dsp:nvSpPr>
        <dsp:cNvPr id="0" name=""/>
        <dsp:cNvSpPr/>
      </dsp:nvSpPr>
      <dsp:spPr>
        <a:xfrm>
          <a:off x="105230" y="767041"/>
          <a:ext cx="459813" cy="255451"/>
        </a:xfrm>
        <a:prstGeom prst="roundRect">
          <a:avLst>
            <a:gd name="adj" fmla="val 10000"/>
          </a:avLst>
        </a:prstGeom>
        <a:solidFill>
          <a:schemeClr val="accent5">
            <a:lumMod val="7500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zh-CN" altLang="en-US" sz="800" kern="1200" dirty="0">
              <a:latin typeface="微软雅黑" panose="020B0503020204020204" pitchFamily="34" charset="-122"/>
              <a:ea typeface="微软雅黑" panose="020B0503020204020204" pitchFamily="34" charset="-122"/>
            </a:rPr>
            <a:t>指导</a:t>
          </a:r>
        </a:p>
      </dsp:txBody>
      <dsp:txXfrm>
        <a:off x="112712" y="774523"/>
        <a:ext cx="444849" cy="240487"/>
      </dsp:txXfrm>
    </dsp:sp>
    <dsp:sp modelId="{2EF42AE7-6D1D-40E1-B568-09D9AE13CC48}">
      <dsp:nvSpPr>
        <dsp:cNvPr id="0" name=""/>
        <dsp:cNvSpPr/>
      </dsp:nvSpPr>
      <dsp:spPr>
        <a:xfrm rot="5400000">
          <a:off x="287239" y="1028879"/>
          <a:ext cx="95794" cy="114953"/>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22250">
            <a:lnSpc>
              <a:spcPct val="90000"/>
            </a:lnSpc>
            <a:spcBef>
              <a:spcPct val="0"/>
            </a:spcBef>
            <a:spcAft>
              <a:spcPct val="35000"/>
            </a:spcAft>
            <a:buNone/>
          </a:pPr>
          <a:endParaRPr lang="zh-CN" altLang="en-US" sz="500" kern="1200">
            <a:latin typeface="微软雅黑" panose="020B0503020204020204" pitchFamily="34" charset="-122"/>
            <a:ea typeface="微软雅黑" panose="020B0503020204020204" pitchFamily="34" charset="-122"/>
          </a:endParaRPr>
        </a:p>
      </dsp:txBody>
      <dsp:txXfrm rot="-5400000">
        <a:off x="300651" y="1038458"/>
        <a:ext cx="68971" cy="67056"/>
      </dsp:txXfrm>
    </dsp:sp>
    <dsp:sp modelId="{36BE09BA-B2FB-45F4-9B31-7AC60CCD8D01}">
      <dsp:nvSpPr>
        <dsp:cNvPr id="0" name=""/>
        <dsp:cNvSpPr/>
      </dsp:nvSpPr>
      <dsp:spPr>
        <a:xfrm>
          <a:off x="105230" y="1150219"/>
          <a:ext cx="459813" cy="255451"/>
        </a:xfrm>
        <a:prstGeom prst="roundRect">
          <a:avLst>
            <a:gd name="adj" fmla="val 10000"/>
          </a:avLst>
        </a:prstGeom>
        <a:solidFill>
          <a:schemeClr val="accent5">
            <a:lumMod val="7500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zh-CN" altLang="en-US" sz="800" kern="1200" dirty="0">
              <a:latin typeface="微软雅黑" panose="020B0503020204020204" pitchFamily="34" charset="-122"/>
              <a:ea typeface="微软雅黑" panose="020B0503020204020204" pitchFamily="34" charset="-122"/>
            </a:rPr>
            <a:t>出发</a:t>
          </a:r>
        </a:p>
      </dsp:txBody>
      <dsp:txXfrm>
        <a:off x="112712" y="1157701"/>
        <a:ext cx="444849" cy="240487"/>
      </dsp:txXfrm>
    </dsp:sp>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hasCustomPrompt="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单击以编辑母版副标题样式</a:t>
            </a:r>
            <a:endParaRPr lang="en-US" dirty="0"/>
          </a:p>
        </p:txBody>
      </p:sp>
      <p:sp>
        <p:nvSpPr>
          <p:cNvPr id="4" name="Date Placeholder 3"/>
          <p:cNvSpPr>
            <a:spLocks noGrp="1"/>
          </p:cNvSpPr>
          <p:nvPr>
            <p:ph type="dt" sz="half" idx="10"/>
          </p:nvPr>
        </p:nvSpPr>
        <p:spPr/>
        <p:txBody>
          <a:bodyPr/>
          <a:lstStyle/>
          <a:p>
            <a:fld id="{0D23C579-EBCE-4349-99AE-954E0963813F}"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BF6E1CF-4E10-4C26-AB60-E024388FFD98}"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10"/>
          </p:nvPr>
        </p:nvSpPr>
        <p:spPr/>
        <p:txBody>
          <a:bodyPr/>
          <a:lstStyle/>
          <a:p>
            <a:fld id="{0D23C579-EBCE-4349-99AE-954E0963813F}"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BF6E1CF-4E10-4C26-AB60-E024388FFD98}"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编辑母版文本样式</a:t>
            </a:r>
            <a:endParaRPr lang="zh-CN" altLang="en-US"/>
          </a:p>
        </p:txBody>
      </p:sp>
      <p:sp>
        <p:nvSpPr>
          <p:cNvPr id="4" name="Date Placeholder 3"/>
          <p:cNvSpPr>
            <a:spLocks noGrp="1"/>
          </p:cNvSpPr>
          <p:nvPr>
            <p:ph type="dt" sz="half" idx="10"/>
          </p:nvPr>
        </p:nvSpPr>
        <p:spPr/>
        <p:txBody>
          <a:bodyPr/>
          <a:lstStyle/>
          <a:p>
            <a:fld id="{0D23C579-EBCE-4349-99AE-954E0963813F}"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BF6E1CF-4E10-4C26-AB60-E024388FFD98}"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hasCustomPrompt="1"/>
          </p:nvPr>
        </p:nvSpPr>
        <p:spPr>
          <a:xfrm>
            <a:off x="471488" y="2637014"/>
            <a:ext cx="2914650" cy="6285266"/>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Content Placeholder 3"/>
          <p:cNvSpPr>
            <a:spLocks noGrp="1"/>
          </p:cNvSpPr>
          <p:nvPr>
            <p:ph sz="half" idx="2" hasCustomPrompt="1"/>
          </p:nvPr>
        </p:nvSpPr>
        <p:spPr>
          <a:xfrm>
            <a:off x="3471863" y="2637014"/>
            <a:ext cx="2914650" cy="6285266"/>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5" name="Date Placeholder 4"/>
          <p:cNvSpPr>
            <a:spLocks noGrp="1"/>
          </p:cNvSpPr>
          <p:nvPr>
            <p:ph type="dt" sz="half" idx="10"/>
          </p:nvPr>
        </p:nvSpPr>
        <p:spPr/>
        <p:txBody>
          <a:bodyPr/>
          <a:lstStyle/>
          <a:p>
            <a:fld id="{0D23C579-EBCE-4349-99AE-954E0963813F}"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0BF6E1CF-4E10-4C26-AB60-E024388FFD98}"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endParaRPr lang="zh-CN" altLang="en-US"/>
          </a:p>
        </p:txBody>
      </p:sp>
      <p:sp>
        <p:nvSpPr>
          <p:cNvPr id="4" name="Content Placeholder 3"/>
          <p:cNvSpPr>
            <a:spLocks noGrp="1"/>
          </p:cNvSpPr>
          <p:nvPr>
            <p:ph sz="half" idx="2" hasCustomPrompt="1"/>
          </p:nvPr>
        </p:nvSpPr>
        <p:spPr>
          <a:xfrm>
            <a:off x="472381" y="3618442"/>
            <a:ext cx="2901255" cy="5322183"/>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5" name="Text Placeholder 4"/>
          <p:cNvSpPr>
            <a:spLocks noGrp="1"/>
          </p:cNvSpPr>
          <p:nvPr>
            <p:ph type="body" sz="quarter" idx="3" hasCustomPrompt="1"/>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endParaRPr lang="zh-CN" altLang="en-US"/>
          </a:p>
        </p:txBody>
      </p:sp>
      <p:sp>
        <p:nvSpPr>
          <p:cNvPr id="6" name="Content Placeholder 5"/>
          <p:cNvSpPr>
            <a:spLocks noGrp="1"/>
          </p:cNvSpPr>
          <p:nvPr>
            <p:ph sz="quarter" idx="4" hasCustomPrompt="1"/>
          </p:nvPr>
        </p:nvSpPr>
        <p:spPr>
          <a:xfrm>
            <a:off x="3471863" y="3618442"/>
            <a:ext cx="2915543" cy="5322183"/>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7" name="Date Placeholder 6"/>
          <p:cNvSpPr>
            <a:spLocks noGrp="1"/>
          </p:cNvSpPr>
          <p:nvPr>
            <p:ph type="dt" sz="half" idx="10"/>
          </p:nvPr>
        </p:nvSpPr>
        <p:spPr/>
        <p:txBody>
          <a:bodyPr/>
          <a:lstStyle/>
          <a:p>
            <a:fld id="{0D23C579-EBCE-4349-99AE-954E0963813F}" type="datetimeFigureOut">
              <a:rPr lang="zh-CN" altLang="en-US" smtClean="0"/>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0BF6E1CF-4E10-4C26-AB60-E024388FFD98}"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0D23C579-EBCE-4349-99AE-954E0963813F}" type="datetimeFigureOut">
              <a:rPr lang="zh-CN" altLang="en-US" smtClean="0"/>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0BF6E1CF-4E10-4C26-AB60-E024388FFD98}"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23C579-EBCE-4349-99AE-954E0963813F}" type="datetimeFigureOut">
              <a:rPr lang="zh-CN" altLang="en-US" smtClean="0"/>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0BF6E1CF-4E10-4C26-AB60-E024388FFD98}"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hasCustomPrompt="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Text Placeholder 3"/>
          <p:cNvSpPr>
            <a:spLocks noGrp="1"/>
          </p:cNvSpPr>
          <p:nvPr>
            <p:ph type="body" sz="half" idx="2" hasCustomPrompt="1"/>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endParaRPr lang="zh-CN" altLang="en-US"/>
          </a:p>
        </p:txBody>
      </p:sp>
      <p:sp>
        <p:nvSpPr>
          <p:cNvPr id="5" name="Date Placeholder 4"/>
          <p:cNvSpPr>
            <a:spLocks noGrp="1"/>
          </p:cNvSpPr>
          <p:nvPr>
            <p:ph type="dt" sz="half" idx="10"/>
          </p:nvPr>
        </p:nvSpPr>
        <p:spPr/>
        <p:txBody>
          <a:bodyPr/>
          <a:lstStyle/>
          <a:p>
            <a:fld id="{0D23C579-EBCE-4349-99AE-954E0963813F}"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0BF6E1CF-4E10-4C26-AB60-E024388FFD98}"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hasCustomPrompt="1"/>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endParaRPr lang="zh-CN" altLang="en-US"/>
          </a:p>
        </p:txBody>
      </p:sp>
      <p:sp>
        <p:nvSpPr>
          <p:cNvPr id="5" name="Date Placeholder 4"/>
          <p:cNvSpPr>
            <a:spLocks noGrp="1"/>
          </p:cNvSpPr>
          <p:nvPr>
            <p:ph type="dt" sz="half" idx="10"/>
          </p:nvPr>
        </p:nvSpPr>
        <p:spPr/>
        <p:txBody>
          <a:bodyPr/>
          <a:lstStyle/>
          <a:p>
            <a:fld id="{0D23C579-EBCE-4349-99AE-954E0963813F}"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0BF6E1CF-4E10-4C26-AB60-E024388FFD98}"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10"/>
          </p:nvPr>
        </p:nvSpPr>
        <p:spPr/>
        <p:txBody>
          <a:bodyPr/>
          <a:lstStyle/>
          <a:p>
            <a:fld id="{0D23C579-EBCE-4349-99AE-954E0963813F}"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BF6E1CF-4E10-4C26-AB60-E024388FFD98}"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a:xfrm>
            <a:off x="471488" y="527403"/>
            <a:ext cx="4350544" cy="8394877"/>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10"/>
          </p:nvPr>
        </p:nvSpPr>
        <p:spPr/>
        <p:txBody>
          <a:bodyPr/>
          <a:lstStyle/>
          <a:p>
            <a:fld id="{0D23C579-EBCE-4349-99AE-954E0963813F}"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BF6E1CF-4E10-4C26-AB60-E024388FFD98}"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zh-CN" altLang="en-US" dirty="0"/>
              <a:t>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ea typeface="微软雅黑" panose="020B0503020204020204" pitchFamily="34" charset="-122"/>
              </a:defRPr>
            </a:lvl1pPr>
          </a:lstStyle>
          <a:p>
            <a:fld id="{0D23C579-EBCE-4349-99AE-954E0963813F}" type="datetimeFigureOut">
              <a:rPr lang="zh-CN" altLang="en-US" smtClean="0"/>
            </a:fld>
            <a:endParaRPr lang="zh-CN" altLang="en-US" dirty="0"/>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ea typeface="微软雅黑" panose="020B0503020204020204" pitchFamily="34" charset="-122"/>
              </a:defRPr>
            </a:lvl1pPr>
          </a:lstStyle>
          <a:p>
            <a:endParaRPr lang="zh-CN" altLang="en-US" dirty="0"/>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ea typeface="微软雅黑" panose="020B0503020204020204" pitchFamily="34" charset="-122"/>
              </a:defRPr>
            </a:lvl1pPr>
          </a:lstStyle>
          <a:p>
            <a:fld id="{0BF6E1CF-4E10-4C26-AB60-E024388FFD98}" type="slidenum">
              <a:rPr lang="zh-CN" altLang="en-US" smtClean="0"/>
            </a:fld>
            <a:endParaRPr lang="zh-CN"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微软雅黑" panose="020B0503020204020204" pitchFamily="34" charset="-122"/>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微软雅黑" panose="020B0503020204020204" pitchFamily="34" charset="-122"/>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微软雅黑" panose="020B0503020204020204" pitchFamily="34" charset="-122"/>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微软雅黑" panose="020B0503020204020204" pitchFamily="34" charset="-122"/>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tiff"/><Relationship Id="rId2" Type="http://schemas.openxmlformats.org/officeDocument/2006/relationships/image" Target="../media/image2.png"/><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2.tiff"/><Relationship Id="rId4" Type="http://schemas.openxmlformats.org/officeDocument/2006/relationships/image" Target="../media/image2.png"/><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png"/></Relationships>
</file>

<file path=ppt/slides/_rels/slide4.xml.rels><?xml version="1.0" encoding="UTF-8" standalone="yes"?>
<Relationships xmlns="http://schemas.openxmlformats.org/package/2006/relationships"><Relationship Id="rId9" Type="http://schemas.openxmlformats.org/officeDocument/2006/relationships/image" Target="../media/image8.jpeg"/><Relationship Id="rId8" Type="http://schemas.openxmlformats.org/officeDocument/2006/relationships/image" Target="../media/image2.png"/><Relationship Id="rId7" Type="http://schemas.microsoft.com/office/2007/relationships/diagramDrawing" Target="../diagrams/drawing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3" Type="http://schemas.openxmlformats.org/officeDocument/2006/relationships/diagramData" Target="../diagrams/data1.xml"/><Relationship Id="rId2" Type="http://schemas.openxmlformats.org/officeDocument/2006/relationships/hyperlink" Target="http://116.62.119.248/SystemFrameWorkV3/Interface/LoginAPI.aspx?UserGuid=cfda68e2-dc81-40b7-81d8-f80d3fbc016f&amp;LoginSecretKey=df13c20a-4a0a-e242-5e23-426cbdcbf497&amp;RedirectURL=~/Service.CRM.CustomizedWCFUI.ServiceFactory.CRM.PublicCustomerInfoClass.AddNew.aspx?Method=Load_AddNew_Page&amp;MethodName=%E6%96%B0%E5%A2%9E%E5%85%AC%E6%B5%B7%E5%AE%A2%E6%88%B7%E5%88%97%E8%A1%A8&amp;Version=0.5078433325145636&amp;Tab=%E5%85%A8%E9%83%A8&amp;Version=0.4426579549647037" TargetMode="External"/><Relationship Id="rId13" Type="http://schemas.openxmlformats.org/officeDocument/2006/relationships/slideLayout" Target="../slideLayouts/slideLayout7.xml"/><Relationship Id="rId12" Type="http://schemas.openxmlformats.org/officeDocument/2006/relationships/image" Target="../media/image11.jpeg"/><Relationship Id="rId11" Type="http://schemas.openxmlformats.org/officeDocument/2006/relationships/image" Target="../media/image10.jpeg"/><Relationship Id="rId10" Type="http://schemas.openxmlformats.org/officeDocument/2006/relationships/image" Target="../media/image9.jpeg"/><Relationship Id="rId1"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161351" y="972612"/>
            <a:ext cx="4821794" cy="3201973"/>
          </a:xfrm>
          <a:prstGeom prst="rect">
            <a:avLst/>
          </a:prstGeom>
        </p:spPr>
      </p:pic>
      <p:sp>
        <p:nvSpPr>
          <p:cNvPr id="6" name="矩形 5"/>
          <p:cNvSpPr/>
          <p:nvPr/>
        </p:nvSpPr>
        <p:spPr>
          <a:xfrm>
            <a:off x="146685" y="4660275"/>
            <a:ext cx="4869739" cy="264274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ea typeface="微软雅黑" panose="020B0503020204020204" pitchFamily="34" charset="-122"/>
              </a:rPr>
              <a:t> </a:t>
            </a:r>
            <a:endParaRPr lang="zh-CN" altLang="en-US" sz="1400" dirty="0">
              <a:ea typeface="微软雅黑" panose="020B0503020204020204" pitchFamily="34" charset="-122"/>
            </a:endParaRPr>
          </a:p>
        </p:txBody>
      </p:sp>
      <p:sp>
        <p:nvSpPr>
          <p:cNvPr id="4" name="矩形 3"/>
          <p:cNvSpPr/>
          <p:nvPr/>
        </p:nvSpPr>
        <p:spPr>
          <a:xfrm>
            <a:off x="0" y="-1"/>
            <a:ext cx="6858000" cy="413251"/>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7" name="矩形 16"/>
          <p:cNvSpPr/>
          <p:nvPr/>
        </p:nvSpPr>
        <p:spPr>
          <a:xfrm>
            <a:off x="-103504" y="4445601"/>
            <a:ext cx="420242" cy="923330"/>
          </a:xfrm>
          <a:prstGeom prst="rect">
            <a:avLst/>
          </a:prstGeom>
          <a:noFill/>
        </p:spPr>
        <p:txBody>
          <a:bodyPr wrap="square" lIns="91440" tIns="45720" rIns="91440" bIns="45720">
            <a:spAutoFit/>
          </a:bodyPr>
          <a:lstStyle/>
          <a:p>
            <a:pPr algn="ctr"/>
            <a:r>
              <a:rPr lang="zh-CN" altLang="en-US" sz="5400" dirty="0">
                <a:ln w="0"/>
                <a:solidFill>
                  <a:srgbClr val="0070C0"/>
                </a:solidFill>
                <a:latin typeface="黑体" panose="02010609060101010101" pitchFamily="49" charset="-122"/>
                <a:ea typeface="黑体" panose="02010609060101010101" pitchFamily="49" charset="-122"/>
              </a:rPr>
              <a:t>“</a:t>
            </a:r>
            <a:endParaRPr lang="zh-CN" altLang="en-US" sz="5400" dirty="0">
              <a:ln w="0"/>
              <a:solidFill>
                <a:srgbClr val="0070C0"/>
              </a:solidFill>
              <a:latin typeface="黑体" panose="02010609060101010101" pitchFamily="49" charset="-122"/>
              <a:ea typeface="黑体" panose="02010609060101010101" pitchFamily="49" charset="-122"/>
            </a:endParaRPr>
          </a:p>
        </p:txBody>
      </p:sp>
      <p:sp>
        <p:nvSpPr>
          <p:cNvPr id="18" name="矩形 17"/>
          <p:cNvSpPr/>
          <p:nvPr/>
        </p:nvSpPr>
        <p:spPr>
          <a:xfrm>
            <a:off x="4915670" y="6773560"/>
            <a:ext cx="297666" cy="923330"/>
          </a:xfrm>
          <a:prstGeom prst="rect">
            <a:avLst/>
          </a:prstGeom>
          <a:noFill/>
        </p:spPr>
        <p:txBody>
          <a:bodyPr wrap="square" lIns="91440" tIns="45720" rIns="91440" bIns="45720">
            <a:spAutoFit/>
          </a:bodyPr>
          <a:lstStyle/>
          <a:p>
            <a:pPr algn="ctr"/>
            <a:r>
              <a:rPr lang="zh-CN" altLang="en-US" sz="5400" b="0" cap="none" spc="0" dirty="0">
                <a:ln w="0"/>
                <a:solidFill>
                  <a:srgbClr val="0070C0"/>
                </a:solidFill>
                <a:latin typeface="黑体" panose="02010609060101010101" pitchFamily="49" charset="-122"/>
                <a:ea typeface="黑体" panose="02010609060101010101" pitchFamily="49" charset="-122"/>
              </a:rPr>
              <a:t>”</a:t>
            </a:r>
            <a:endParaRPr lang="zh-CN" altLang="en-US" sz="5400" b="0" cap="none" spc="0" dirty="0">
              <a:ln w="0"/>
              <a:solidFill>
                <a:srgbClr val="0070C0"/>
              </a:solidFill>
              <a:latin typeface="黑体" panose="02010609060101010101" pitchFamily="49" charset="-122"/>
              <a:ea typeface="黑体" panose="02010609060101010101" pitchFamily="49" charset="-122"/>
            </a:endParaRPr>
          </a:p>
        </p:txBody>
      </p:sp>
      <p:sp>
        <p:nvSpPr>
          <p:cNvPr id="26" name="矩形 25"/>
          <p:cNvSpPr/>
          <p:nvPr/>
        </p:nvSpPr>
        <p:spPr>
          <a:xfrm>
            <a:off x="166869" y="78674"/>
            <a:ext cx="4043182" cy="253916"/>
          </a:xfrm>
          <a:prstGeom prst="rect">
            <a:avLst/>
          </a:prstGeom>
          <a:solidFill>
            <a:schemeClr val="bg1"/>
          </a:solidFill>
          <a:effectLst>
            <a:outerShdw blurRad="50800" dist="38100" dir="2700000" algn="tl" rotWithShape="0">
              <a:prstClr val="black">
                <a:alpha val="40000"/>
              </a:prstClr>
            </a:outerShdw>
          </a:effectLst>
        </p:spPr>
        <p:txBody>
          <a:bodyPr wrap="square">
            <a:spAutoFit/>
          </a:bodyPr>
          <a:lstStyle/>
          <a:p>
            <a:r>
              <a:rPr lang="zh-CN" altLang="en-US" sz="1050" dirty="0">
                <a:solidFill>
                  <a:schemeClr val="accent1">
                    <a:lumMod val="50000"/>
                  </a:schemeClr>
                </a:solidFill>
                <a:ea typeface="微软雅黑" panose="020B0503020204020204" pitchFamily="34" charset="-122"/>
              </a:rPr>
              <a:t>华盛顿大学暑期人工智能和机器人设计</a:t>
            </a:r>
            <a:r>
              <a:rPr lang="zh-CN" altLang="en-US" sz="1050" dirty="0">
                <a:solidFill>
                  <a:schemeClr val="accent1">
                    <a:lumMod val="50000"/>
                  </a:schemeClr>
                </a:solidFill>
                <a:latin typeface="微软雅黑" panose="020B0503020204020204" pitchFamily="34" charset="-122"/>
                <a:ea typeface="微软雅黑" panose="020B0503020204020204" pitchFamily="34" charset="-122"/>
                <a:cs typeface="微软雅黑" panose="020B0503020204020204" pitchFamily="34" charset="-122"/>
              </a:rPr>
              <a:t>项目</a:t>
            </a:r>
            <a:r>
              <a:rPr lang="en-US" altLang="zh-CN" sz="1050" dirty="0">
                <a:solidFill>
                  <a:schemeClr val="accent1">
                    <a:lumMod val="50000"/>
                  </a:schemeClr>
                </a:solidFill>
                <a:latin typeface="微软雅黑" panose="020B0503020204020204" pitchFamily="34" charset="-122"/>
                <a:ea typeface="微软雅黑" panose="020B0503020204020204" pitchFamily="34" charset="-122"/>
                <a:cs typeface="微软雅黑" panose="020B0503020204020204" pitchFamily="34" charset="-122"/>
              </a:rPr>
              <a:t>(UWS/ROB/2018</a:t>
            </a:r>
            <a:r>
              <a:rPr lang="en-US" altLang="zh-CN" sz="1050" dirty="0">
                <a:solidFill>
                  <a:schemeClr val="accent1">
                    <a:lumMod val="50000"/>
                  </a:schemeClr>
                </a:solidFill>
                <a:ea typeface="微软雅黑" panose="020B0503020204020204" pitchFamily="34" charset="-122"/>
              </a:rPr>
              <a:t>/</a:t>
            </a:r>
            <a:r>
              <a:rPr lang="zh-CN" altLang="en-US" sz="1050" dirty="0">
                <a:solidFill>
                  <a:schemeClr val="accent1">
                    <a:lumMod val="50000"/>
                  </a:schemeClr>
                </a:solidFill>
                <a:ea typeface="微软雅黑" panose="020B0503020204020204" pitchFamily="34" charset="-122"/>
              </a:rPr>
              <a:t>夏</a:t>
            </a:r>
            <a:r>
              <a:rPr lang="en-US" altLang="zh-CN" sz="1050" dirty="0">
                <a:solidFill>
                  <a:schemeClr val="accent1">
                    <a:lumMod val="50000"/>
                  </a:schemeClr>
                </a:solidFill>
                <a:ea typeface="微软雅黑" panose="020B0503020204020204" pitchFamily="34" charset="-122"/>
              </a:rPr>
              <a:t>)</a:t>
            </a:r>
            <a:endParaRPr lang="zh-CN" altLang="en-US" sz="1050" dirty="0">
              <a:solidFill>
                <a:schemeClr val="accent1">
                  <a:lumMod val="50000"/>
                </a:schemeClr>
              </a:solidFill>
              <a:ea typeface="微软雅黑" panose="020B0503020204020204" pitchFamily="34" charset="-122"/>
            </a:endParaRPr>
          </a:p>
        </p:txBody>
      </p:sp>
      <p:sp>
        <p:nvSpPr>
          <p:cNvPr id="28" name="矩形 27"/>
          <p:cNvSpPr/>
          <p:nvPr/>
        </p:nvSpPr>
        <p:spPr>
          <a:xfrm>
            <a:off x="4345024" y="68425"/>
            <a:ext cx="623570" cy="291828"/>
          </a:xfrm>
          <a:prstGeom prst="rect">
            <a:avLst/>
          </a:prstGeom>
          <a:solidFill>
            <a:schemeClr val="accent1">
              <a:lumMod val="7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dirty="0">
                <a:latin typeface="微软雅黑" panose="020B0503020204020204" pitchFamily="34" charset="-122"/>
                <a:ea typeface="微软雅黑" panose="020B0503020204020204" pitchFamily="34" charset="-122"/>
              </a:rPr>
              <a:t>搜 索</a:t>
            </a:r>
            <a:endParaRPr lang="zh-CN" altLang="en-US" sz="1100" dirty="0">
              <a:latin typeface="微软雅黑" panose="020B0503020204020204" pitchFamily="34" charset="-122"/>
              <a:ea typeface="微软雅黑" panose="020B0503020204020204" pitchFamily="34" charset="-122"/>
            </a:endParaRPr>
          </a:p>
        </p:txBody>
      </p:sp>
      <p:sp>
        <p:nvSpPr>
          <p:cNvPr id="67" name="矩形 66"/>
          <p:cNvSpPr/>
          <p:nvPr/>
        </p:nvSpPr>
        <p:spPr>
          <a:xfrm>
            <a:off x="145563" y="7622884"/>
            <a:ext cx="4870861" cy="17364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66" name="矩形 65"/>
          <p:cNvSpPr/>
          <p:nvPr/>
        </p:nvSpPr>
        <p:spPr>
          <a:xfrm>
            <a:off x="145563" y="7260399"/>
            <a:ext cx="2360295" cy="400110"/>
          </a:xfrm>
          <a:prstGeom prst="rect">
            <a:avLst/>
          </a:prstGeom>
          <a:noFill/>
        </p:spPr>
        <p:txBody>
          <a:bodyPr wrap="square" lIns="91440" tIns="45720" rIns="91440" bIns="45720">
            <a:spAutoFit/>
          </a:bodyPr>
          <a:lstStyle/>
          <a:p>
            <a:r>
              <a:rPr lang="en-US" altLang="zh-CN" sz="2000" b="1" cap="none" spc="0" dirty="0">
                <a:ln w="0"/>
                <a:solidFill>
                  <a:schemeClr val="accent1">
                    <a:lumMod val="75000"/>
                  </a:schemeClr>
                </a:solidFill>
                <a:latin typeface="Times New Roman" panose="02020603050405020304" pitchFamily="18" charset="0"/>
                <a:ea typeface="微软雅黑" panose="020B0503020204020204" pitchFamily="34" charset="-122"/>
                <a:cs typeface="Times New Roman" panose="02020603050405020304" pitchFamily="18" charset="0"/>
              </a:rPr>
              <a:t>Intro</a:t>
            </a:r>
            <a:r>
              <a:rPr lang="en-US" altLang="zh-CN" sz="2000" b="1" dirty="0">
                <a:ln w="0"/>
                <a:solidFill>
                  <a:schemeClr val="accent1">
                    <a:lumMod val="75000"/>
                  </a:schemeClr>
                </a:solidFill>
                <a:latin typeface="Times New Roman" panose="02020603050405020304" pitchFamily="18" charset="0"/>
                <a:ea typeface="微软雅黑" panose="020B0503020204020204" pitchFamily="34" charset="-122"/>
                <a:cs typeface="Times New Roman" panose="02020603050405020304" pitchFamily="18" charset="0"/>
              </a:rPr>
              <a:t>. To Program</a:t>
            </a:r>
            <a:endParaRPr lang="zh-CN" altLang="en-US" sz="2000" b="1" cap="none" spc="0" dirty="0">
              <a:ln w="0"/>
              <a:solidFill>
                <a:schemeClr val="accent1">
                  <a:lumMod val="75000"/>
                </a:schemeClr>
              </a:solidFill>
              <a:latin typeface="Times New Roman" panose="02020603050405020304" pitchFamily="18" charset="0"/>
              <a:ea typeface="微软雅黑" panose="020B0503020204020204" pitchFamily="34" charset="-122"/>
              <a:cs typeface="Times New Roman" panose="02020603050405020304" pitchFamily="18" charset="0"/>
            </a:endParaRPr>
          </a:p>
        </p:txBody>
      </p:sp>
      <p:graphicFrame>
        <p:nvGraphicFramePr>
          <p:cNvPr id="78" name="表格 77"/>
          <p:cNvGraphicFramePr>
            <a:graphicFrameLocks noGrp="1"/>
          </p:cNvGraphicFramePr>
          <p:nvPr/>
        </p:nvGraphicFramePr>
        <p:xfrm>
          <a:off x="147046" y="447725"/>
          <a:ext cx="4850404" cy="297691"/>
        </p:xfrm>
        <a:graphic>
          <a:graphicData uri="http://schemas.openxmlformats.org/drawingml/2006/table">
            <a:tbl>
              <a:tblPr firstRow="1" bandRow="1">
                <a:tableStyleId>{5C22544A-7EE6-4342-B048-85BDC9FD1C3A}</a:tableStyleId>
              </a:tblPr>
              <a:tblGrid>
                <a:gridCol w="1212601"/>
                <a:gridCol w="1212601"/>
                <a:gridCol w="1212601"/>
                <a:gridCol w="1212601"/>
              </a:tblGrid>
              <a:tr h="297691">
                <a:tc>
                  <a:txBody>
                    <a:bodyPr/>
                    <a:lstStyle/>
                    <a:p>
                      <a:pPr algn="ctr"/>
                      <a:r>
                        <a:rPr lang="en-US" altLang="zh-CN" dirty="0">
                          <a:solidFill>
                            <a:schemeClr val="accent1">
                              <a:lumMod val="75000"/>
                            </a:schemeClr>
                          </a:solidFill>
                          <a:ea typeface="微软雅黑" panose="020B0503020204020204" pitchFamily="34" charset="-122"/>
                        </a:rPr>
                        <a:t>Study</a:t>
                      </a:r>
                      <a:endParaRPr lang="zh-CN" altLang="en-US" dirty="0">
                        <a:solidFill>
                          <a:schemeClr val="accent1">
                            <a:lumMod val="75000"/>
                          </a:schemeClr>
                        </a:solidFill>
                        <a:ea typeface="微软雅黑" panose="020B0503020204020204" pitchFamily="34" charset="-122"/>
                      </a:endParaRPr>
                    </a:p>
                  </a:txBody>
                  <a:tcPr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a:r>
                        <a:rPr lang="en-US" altLang="zh-CN" dirty="0">
                          <a:solidFill>
                            <a:schemeClr val="tx2">
                              <a:lumMod val="75000"/>
                            </a:schemeClr>
                          </a:solidFill>
                          <a:ea typeface="微软雅黑" panose="020B0503020204020204" pitchFamily="34" charset="-122"/>
                        </a:rPr>
                        <a:t>Life</a:t>
                      </a:r>
                      <a:endParaRPr lang="zh-CN" altLang="en-US" dirty="0">
                        <a:solidFill>
                          <a:schemeClr val="tx2">
                            <a:lumMod val="75000"/>
                          </a:schemeClr>
                        </a:solidFill>
                        <a:ea typeface="微软雅黑" panose="020B0503020204020204" pitchFamily="34" charset="-122"/>
                      </a:endParaRPr>
                    </a:p>
                  </a:txBody>
                  <a:tcPr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lang="en-US" altLang="zh-CN" dirty="0">
                          <a:solidFill>
                            <a:schemeClr val="tx2">
                              <a:lumMod val="75000"/>
                            </a:schemeClr>
                          </a:solidFill>
                          <a:ea typeface="微软雅黑" panose="020B0503020204020204" pitchFamily="34" charset="-122"/>
                        </a:rPr>
                        <a:t>Fee</a:t>
                      </a:r>
                      <a:endParaRPr lang="zh-CN" altLang="en-US" dirty="0">
                        <a:solidFill>
                          <a:schemeClr val="tx2">
                            <a:lumMod val="75000"/>
                          </a:schemeClr>
                        </a:solidFill>
                        <a:ea typeface="微软雅黑" panose="020B0503020204020204" pitchFamily="34" charset="-122"/>
                      </a:endParaRPr>
                    </a:p>
                  </a:txBody>
                  <a:tcPr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lang="en-US" altLang="zh-CN" dirty="0">
                          <a:solidFill>
                            <a:schemeClr val="tx2">
                              <a:lumMod val="75000"/>
                            </a:schemeClr>
                          </a:solidFill>
                          <a:ea typeface="微软雅黑" panose="020B0503020204020204" pitchFamily="34" charset="-122"/>
                        </a:rPr>
                        <a:t>Sign up</a:t>
                      </a:r>
                      <a:endParaRPr lang="zh-CN" altLang="en-US" dirty="0">
                        <a:solidFill>
                          <a:schemeClr val="tx2">
                            <a:lumMod val="75000"/>
                          </a:schemeClr>
                        </a:solidFill>
                        <a:ea typeface="微软雅黑" panose="020B0503020204020204" pitchFamily="34" charset="-122"/>
                      </a:endParaRPr>
                    </a:p>
                  </a:txBody>
                  <a:tcPr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r>
            </a:tbl>
          </a:graphicData>
        </a:graphic>
      </p:graphicFrame>
      <p:grpSp>
        <p:nvGrpSpPr>
          <p:cNvPr id="15" name="组合 14"/>
          <p:cNvGrpSpPr/>
          <p:nvPr/>
        </p:nvGrpSpPr>
        <p:grpSpPr>
          <a:xfrm>
            <a:off x="5016423" y="1975770"/>
            <a:ext cx="1749825" cy="1655705"/>
            <a:chOff x="5025185" y="893400"/>
            <a:chExt cx="1727696" cy="1154120"/>
          </a:xfrm>
          <a:solidFill>
            <a:schemeClr val="accent1">
              <a:lumMod val="75000"/>
            </a:schemeClr>
          </a:solidFill>
        </p:grpSpPr>
        <p:sp>
          <p:nvSpPr>
            <p:cNvPr id="8" name="矩形 7"/>
            <p:cNvSpPr/>
            <p:nvPr/>
          </p:nvSpPr>
          <p:spPr>
            <a:xfrm>
              <a:off x="5094266" y="893400"/>
              <a:ext cx="1651082" cy="107116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9" name="矩形 28"/>
            <p:cNvSpPr/>
            <p:nvPr/>
          </p:nvSpPr>
          <p:spPr>
            <a:xfrm>
              <a:off x="5084523" y="906657"/>
              <a:ext cx="1668358" cy="287372"/>
            </a:xfrm>
            <a:prstGeom prst="rect">
              <a:avLst/>
            </a:prstGeom>
            <a:grpFill/>
          </p:spPr>
          <p:txBody>
            <a:bodyPr wrap="square" lIns="91440" tIns="45720" rIns="91440" bIns="45720">
              <a:spAutoFit/>
            </a:bodyPr>
            <a:lstStyle/>
            <a:p>
              <a:r>
                <a:rPr lang="en-US" altLang="zh-CN" sz="1400" b="1" cap="none" spc="0">
                  <a:ln w="0"/>
                  <a:solidFill>
                    <a:schemeClr val="bg1"/>
                  </a:solidFill>
                  <a:latin typeface="Times New Roman" panose="02020603050405020304" pitchFamily="18" charset="0"/>
                  <a:ea typeface="微软雅黑" panose="020B0503020204020204" pitchFamily="34" charset="-122"/>
                  <a:cs typeface="Times New Roman" panose="02020603050405020304" pitchFamily="18" charset="0"/>
                </a:rPr>
                <a:t>University Ranking</a:t>
              </a:r>
              <a:endParaRPr lang="zh-CN" altLang="en-US" sz="1400" b="1" cap="none" spc="0" dirty="0">
                <a:ln w="0"/>
                <a:solidFill>
                  <a:schemeClr val="bg1"/>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2" name="文本框 1"/>
            <p:cNvSpPr txBox="1"/>
            <p:nvPr/>
          </p:nvSpPr>
          <p:spPr>
            <a:xfrm>
              <a:off x="5025185" y="1136138"/>
              <a:ext cx="1686337" cy="911382"/>
            </a:xfrm>
            <a:prstGeom prst="rect">
              <a:avLst/>
            </a:prstGeom>
            <a:noFill/>
          </p:spPr>
          <p:txBody>
            <a:bodyPr wrap="square" rtlCol="0">
              <a:spAutoFit/>
            </a:bodyPr>
            <a:lstStyle/>
            <a:p>
              <a:pPr marL="179705" indent="-179705">
                <a:lnSpc>
                  <a:spcPct val="150000"/>
                </a:lnSpc>
                <a:buFont typeface="Arial" panose="020B0604020202020204" pitchFamily="34" charset="0"/>
                <a:buChar char="•"/>
              </a:pPr>
              <a:r>
                <a:rPr lang="en-US" altLang="zh-CN" sz="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mn-ea"/>
                </a:rPr>
                <a:t>US</a:t>
              </a:r>
              <a:r>
                <a:rPr lang="zh-CN" altLang="en-US" sz="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mn-ea"/>
                </a:rPr>
                <a:t> </a:t>
              </a:r>
              <a:r>
                <a:rPr lang="en-US" altLang="zh-CN" sz="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mn-ea"/>
                </a:rPr>
                <a:t>News</a:t>
              </a:r>
              <a:r>
                <a:rPr lang="zh-CN" altLang="en-US" sz="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mn-ea"/>
                </a:rPr>
                <a:t> </a:t>
              </a:r>
              <a:r>
                <a:rPr lang="en-US" altLang="zh-CN" sz="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mn-ea"/>
                </a:rPr>
                <a:t>2018</a:t>
              </a:r>
              <a:r>
                <a:rPr lang="zh-CN" altLang="en-US" sz="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mn-ea"/>
                </a:rPr>
                <a:t> 全球＃</a:t>
              </a:r>
              <a:r>
                <a:rPr lang="en-US" altLang="zh-CN" sz="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mn-ea"/>
                </a:rPr>
                <a:t>10</a:t>
              </a:r>
              <a:endParaRPr lang="en-US" altLang="zh-CN" sz="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mn-ea"/>
              </a:endParaRPr>
            </a:p>
            <a:p>
              <a:pPr marL="179705" indent="-179705">
                <a:lnSpc>
                  <a:spcPct val="150000"/>
                </a:lnSpc>
                <a:buFont typeface="Arial" panose="020B0604020202020204" pitchFamily="34" charset="0"/>
                <a:buChar char="•"/>
              </a:pPr>
              <a:r>
                <a:rPr lang="en-US" altLang="zh-CN" sz="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mn-ea"/>
                </a:rPr>
                <a:t>ARWU 2018 </a:t>
              </a:r>
              <a:r>
                <a:rPr lang="zh-CN" altLang="en-US" sz="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mn-ea"/>
                </a:rPr>
                <a:t>全球 </a:t>
              </a:r>
              <a:r>
                <a:rPr lang="en-US" altLang="zh-CN" sz="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mn-ea"/>
                </a:rPr>
                <a:t>#8</a:t>
              </a:r>
              <a:endParaRPr lang="en-US" altLang="zh-CN" sz="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mn-ea"/>
              </a:endParaRPr>
            </a:p>
            <a:p>
              <a:pPr marL="179705" indent="-179705">
                <a:lnSpc>
                  <a:spcPct val="150000"/>
                </a:lnSpc>
                <a:buFont typeface="Arial" panose="020B0604020202020204" pitchFamily="34" charset="0"/>
                <a:buChar char="•"/>
              </a:pPr>
              <a:r>
                <a:rPr lang="en-US" altLang="zh-CN" sz="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mn-ea"/>
                </a:rPr>
                <a:t>Time</a:t>
              </a:r>
              <a:r>
                <a:rPr lang="zh-CN" altLang="en-US" sz="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mn-ea"/>
                </a:rPr>
                <a:t> </a:t>
              </a:r>
              <a:r>
                <a:rPr lang="en-US" altLang="zh-CN" sz="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mn-ea"/>
                </a:rPr>
                <a:t>2018</a:t>
              </a:r>
              <a:r>
                <a:rPr lang="zh-CN" altLang="en-US" sz="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mn-ea"/>
                </a:rPr>
                <a:t> 全球 </a:t>
              </a:r>
              <a:r>
                <a:rPr lang="en-US" altLang="zh-CN" sz="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mn-ea"/>
                </a:rPr>
                <a:t>#</a:t>
              </a:r>
              <a:r>
                <a:rPr lang="zh-CN" altLang="en-US" sz="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mn-ea"/>
                </a:rPr>
                <a:t> </a:t>
              </a:r>
              <a:r>
                <a:rPr lang="en-US" altLang="zh-CN" sz="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mn-ea"/>
                </a:rPr>
                <a:t>25</a:t>
              </a:r>
              <a:endParaRPr lang="en-US" altLang="zh-CN" sz="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mn-ea"/>
              </a:endParaRPr>
            </a:p>
            <a:p>
              <a:pPr marL="179705" indent="-179705">
                <a:lnSpc>
                  <a:spcPct val="150000"/>
                </a:lnSpc>
                <a:buFont typeface="Arial" panose="020B0604020202020204" pitchFamily="34" charset="0"/>
                <a:buChar char="•"/>
              </a:pPr>
              <a:r>
                <a:rPr lang="en-US" altLang="zh-CN" sz="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mn-ea"/>
                </a:rPr>
                <a:t>QS</a:t>
              </a:r>
              <a:r>
                <a:rPr lang="zh-CN" altLang="en-US" sz="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mn-ea"/>
                </a:rPr>
                <a:t> </a:t>
              </a:r>
              <a:r>
                <a:rPr lang="en-US" altLang="zh-CN" sz="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mn-ea"/>
                </a:rPr>
                <a:t>2018</a:t>
              </a:r>
              <a:r>
                <a:rPr lang="zh-CN" altLang="en-US" sz="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mn-ea"/>
                </a:rPr>
                <a:t> 全球 </a:t>
              </a:r>
              <a:r>
                <a:rPr lang="en-US" altLang="zh-CN" sz="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mn-ea"/>
                </a:rPr>
                <a:t>#61</a:t>
              </a:r>
              <a:endParaRPr lang="en-US" altLang="zh-CN" sz="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mn-ea"/>
              </a:endParaRPr>
            </a:p>
            <a:p>
              <a:pPr marL="179705" indent="-179705">
                <a:lnSpc>
                  <a:spcPct val="150000"/>
                </a:lnSpc>
                <a:buFont typeface="Arial" panose="020B0604020202020204" pitchFamily="34" charset="0"/>
                <a:buChar char="•"/>
              </a:pPr>
              <a:r>
                <a:rPr lang="zh-CN" altLang="en-US" sz="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mn-ea"/>
                </a:rPr>
                <a:t>计算机专业 全美排名 </a:t>
              </a:r>
              <a:r>
                <a:rPr lang="en-US" altLang="zh-CN" sz="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mn-ea"/>
                </a:rPr>
                <a:t>#7</a:t>
              </a:r>
              <a:endParaRPr lang="en-US" altLang="zh-CN" sz="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mn-ea"/>
              </a:endParaRPr>
            </a:p>
            <a:p>
              <a:pPr marL="179705" indent="-179705">
                <a:lnSpc>
                  <a:spcPct val="150000"/>
                </a:lnSpc>
                <a:buFont typeface="Arial" panose="020B0604020202020204" pitchFamily="34" charset="0"/>
                <a:buChar char="•"/>
              </a:pPr>
              <a:r>
                <a:rPr lang="en-US" altLang="en-US" sz="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mn-ea"/>
                </a:rPr>
                <a:t>人工智能 全美排名 #5</a:t>
              </a:r>
              <a:endParaRPr lang="en-US" altLang="zh-CN" sz="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mn-ea"/>
              </a:endParaRPr>
            </a:p>
          </p:txBody>
        </p:sp>
      </p:grpSp>
      <p:grpSp>
        <p:nvGrpSpPr>
          <p:cNvPr id="19" name="组合 18"/>
          <p:cNvGrpSpPr/>
          <p:nvPr/>
        </p:nvGrpSpPr>
        <p:grpSpPr>
          <a:xfrm>
            <a:off x="5086389" y="3536401"/>
            <a:ext cx="1681688" cy="931890"/>
            <a:chOff x="5084400" y="2057588"/>
            <a:chExt cx="1660948" cy="1308014"/>
          </a:xfrm>
        </p:grpSpPr>
        <p:sp>
          <p:nvSpPr>
            <p:cNvPr id="9" name="矩形 8"/>
            <p:cNvSpPr/>
            <p:nvPr/>
          </p:nvSpPr>
          <p:spPr>
            <a:xfrm>
              <a:off x="5084400" y="2059941"/>
              <a:ext cx="1660948" cy="130566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4" name="矩形 43"/>
            <p:cNvSpPr/>
            <p:nvPr/>
          </p:nvSpPr>
          <p:spPr>
            <a:xfrm>
              <a:off x="5095543" y="2057588"/>
              <a:ext cx="1619576" cy="236304"/>
            </a:xfrm>
            <a:prstGeom prst="rect">
              <a:avLst/>
            </a:prstGeom>
            <a:noFill/>
          </p:spPr>
          <p:txBody>
            <a:bodyPr wrap="square" lIns="91440" tIns="45720" rIns="91440" bIns="45720">
              <a:spAutoFit/>
            </a:bodyPr>
            <a:lstStyle/>
            <a:p>
              <a:r>
                <a:rPr lang="en-US" altLang="zh-CN" sz="1200" b="1" cap="none" spc="0" dirty="0">
                  <a:ln w="0"/>
                  <a:solidFill>
                    <a:schemeClr val="accent1">
                      <a:lumMod val="50000"/>
                    </a:schemeClr>
                  </a:solidFill>
                  <a:latin typeface="Times New Roman" panose="02020603050405020304" pitchFamily="18" charset="0"/>
                  <a:ea typeface="微软雅黑" panose="020B0503020204020204" pitchFamily="34" charset="-122"/>
                  <a:cs typeface="Times New Roman" panose="02020603050405020304" pitchFamily="18" charset="0"/>
                </a:rPr>
                <a:t>Who Should Attend ?</a:t>
              </a:r>
              <a:endParaRPr lang="zh-CN" altLang="en-US" sz="1200" b="1" cap="none" spc="0" dirty="0">
                <a:ln w="0"/>
                <a:solidFill>
                  <a:schemeClr val="accent1">
                    <a:lumMod val="50000"/>
                  </a:schemeClr>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73" name="文本框 72"/>
            <p:cNvSpPr txBox="1"/>
            <p:nvPr/>
          </p:nvSpPr>
          <p:spPr>
            <a:xfrm>
              <a:off x="5115940" y="2476995"/>
              <a:ext cx="1519490" cy="705600"/>
            </a:xfrm>
            <a:prstGeom prst="rect">
              <a:avLst/>
            </a:prstGeom>
            <a:noFill/>
          </p:spPr>
          <p:txBody>
            <a:bodyPr wrap="square" numCol="1" rtlCol="0">
              <a:spAutoFit/>
            </a:bodyPr>
            <a:lstStyle/>
            <a:p>
              <a:pPr>
                <a:lnSpc>
                  <a:spcPts val="1600"/>
                </a:lnSpc>
              </a:pPr>
              <a:r>
                <a:rPr lang="zh-CN" altLang="en-US" sz="1000" dirty="0">
                  <a:latin typeface="微软雅黑" panose="020B0503020204020204" pitchFamily="34" charset="-122"/>
                  <a:ea typeface="微软雅黑" panose="020B0503020204020204" pitchFamily="34" charset="-122"/>
                </a:rPr>
                <a:t>专业背景为：</a:t>
              </a:r>
              <a:endParaRPr lang="en-US" altLang="zh-CN" sz="1000" dirty="0">
                <a:latin typeface="微软雅黑" panose="020B0503020204020204" pitchFamily="34" charset="-122"/>
                <a:ea typeface="微软雅黑" panose="020B0503020204020204" pitchFamily="34" charset="-122"/>
              </a:endParaRPr>
            </a:p>
            <a:p>
              <a:pPr>
                <a:lnSpc>
                  <a:spcPts val="1600"/>
                </a:lnSpc>
              </a:pPr>
              <a:r>
                <a:rPr lang="zh-CN" altLang="en-US" sz="1000" dirty="0">
                  <a:latin typeface="微软雅黑" panose="020B0503020204020204" pitchFamily="34" charset="-122"/>
                  <a:ea typeface="微软雅黑" panose="020B0503020204020204" pitchFamily="34" charset="-122"/>
                </a:rPr>
                <a:t>计算机，工程，理科</a:t>
              </a:r>
              <a:endParaRPr lang="zh-CN" altLang="en-US" sz="1000" dirty="0">
                <a:latin typeface="微软雅黑" panose="020B0503020204020204" pitchFamily="34" charset="-122"/>
                <a:ea typeface="微软雅黑" panose="020B0503020204020204" pitchFamily="34" charset="-122"/>
              </a:endParaRPr>
            </a:p>
          </p:txBody>
        </p:sp>
      </p:grpSp>
      <p:sp>
        <p:nvSpPr>
          <p:cNvPr id="95" name="文本框 94"/>
          <p:cNvSpPr txBox="1"/>
          <p:nvPr/>
        </p:nvSpPr>
        <p:spPr>
          <a:xfrm>
            <a:off x="145563" y="4715418"/>
            <a:ext cx="4837582" cy="2490425"/>
          </a:xfrm>
          <a:prstGeom prst="rect">
            <a:avLst/>
          </a:prstGeom>
          <a:noFill/>
        </p:spPr>
        <p:txBody>
          <a:bodyPr wrap="square" rtlCol="0">
            <a:spAutoFit/>
          </a:bodyPr>
          <a:lstStyle/>
          <a:p>
            <a:pPr indent="179705" algn="just">
              <a:lnSpc>
                <a:spcPts val="1700"/>
              </a:lnSpc>
            </a:pPr>
            <a:r>
              <a:rPr lang="zh-CN" altLang="en-US" sz="1000" dirty="0">
                <a:latin typeface="微软雅黑" panose="020B0503020204020204" pitchFamily="34" charset="-122"/>
                <a:ea typeface="微软雅黑" panose="020B0503020204020204" pitchFamily="34" charset="-122"/>
              </a:rPr>
              <a:t>华盛顿大学创建于</a:t>
            </a:r>
            <a:r>
              <a:rPr lang="en-US" altLang="zh-CN" sz="1000" dirty="0">
                <a:latin typeface="微软雅黑" panose="020B0503020204020204" pitchFamily="34" charset="-122"/>
                <a:ea typeface="微软雅黑" panose="020B0503020204020204" pitchFamily="34" charset="-122"/>
              </a:rPr>
              <a:t>1861</a:t>
            </a:r>
            <a:r>
              <a:rPr lang="zh-CN" altLang="en-US" sz="1000" dirty="0">
                <a:latin typeface="微软雅黑" panose="020B0503020204020204" pitchFamily="34" charset="-122"/>
                <a:ea typeface="微软雅黑" panose="020B0503020204020204" pitchFamily="34" charset="-122"/>
              </a:rPr>
              <a:t>年，是美国西海岸历史最悠久的大学，被誉为“公立常春藤”，为美国大学协会成员，同宾夕法尼亚大学和密歇根大学齐名。学校位于华盛顿州西雅图市，气候宜人，冬暖夏凉，风景秀丽，并且就业环境绝佳，很多学生毕业后进入本地的微软、波音、亚马逊等高科技公司工作。</a:t>
            </a:r>
            <a:endParaRPr lang="en-US" altLang="zh-CN" sz="1000" dirty="0">
              <a:latin typeface="微软雅黑" panose="020B0503020204020204" pitchFamily="34" charset="-122"/>
              <a:ea typeface="微软雅黑" panose="020B0503020204020204" pitchFamily="34" charset="-122"/>
            </a:endParaRPr>
          </a:p>
          <a:p>
            <a:pPr indent="179705" algn="just">
              <a:lnSpc>
                <a:spcPts val="1700"/>
              </a:lnSpc>
            </a:pPr>
            <a:r>
              <a:rPr lang="zh-CN" altLang="en-US" sz="1000" dirty="0">
                <a:latin typeface="微软雅黑" panose="020B0503020204020204" pitchFamily="34" charset="-122"/>
                <a:ea typeface="微软雅黑" panose="020B0503020204020204" pitchFamily="34" charset="-122"/>
              </a:rPr>
              <a:t>在华盛顿大学计算机科学专业常年排名全美前</a:t>
            </a:r>
            <a:r>
              <a:rPr lang="en-US" altLang="zh-CN" sz="1000" dirty="0">
                <a:latin typeface="微软雅黑" panose="020B0503020204020204" pitchFamily="34" charset="-122"/>
                <a:ea typeface="微软雅黑" panose="020B0503020204020204" pitchFamily="34" charset="-122"/>
              </a:rPr>
              <a:t>10</a:t>
            </a:r>
            <a:r>
              <a:rPr lang="zh-CN" altLang="en-US" sz="1000" dirty="0">
                <a:latin typeface="微软雅黑" panose="020B0503020204020204" pitchFamily="34" charset="-122"/>
                <a:ea typeface="微软雅黑" panose="020B0503020204020204" pitchFamily="34" charset="-122"/>
              </a:rPr>
              <a:t>，毕业的</a:t>
            </a:r>
            <a:r>
              <a:rPr lang="en-US" altLang="zh-CN" sz="1000" dirty="0">
                <a:latin typeface="微软雅黑" panose="020B0503020204020204" pitchFamily="34" charset="-122"/>
                <a:ea typeface="微软雅黑" panose="020B0503020204020204" pitchFamily="34" charset="-122"/>
              </a:rPr>
              <a:t>7758</a:t>
            </a:r>
            <a:r>
              <a:rPr lang="zh-CN" altLang="en-US" sz="1000" dirty="0">
                <a:latin typeface="微软雅黑" panose="020B0503020204020204" pitchFamily="34" charset="-122"/>
                <a:ea typeface="微软雅黑" panose="020B0503020204020204" pitchFamily="34" charset="-122"/>
              </a:rPr>
              <a:t>人中，有</a:t>
            </a:r>
            <a:r>
              <a:rPr lang="en-US" altLang="zh-CN" sz="1000" dirty="0">
                <a:latin typeface="微软雅黑" panose="020B0503020204020204" pitchFamily="34" charset="-122"/>
                <a:ea typeface="微软雅黑" panose="020B0503020204020204" pitchFamily="34" charset="-122"/>
              </a:rPr>
              <a:t>659</a:t>
            </a:r>
            <a:r>
              <a:rPr lang="zh-CN" altLang="en-US" sz="1000" dirty="0">
                <a:latin typeface="微软雅黑" panose="020B0503020204020204" pitchFamily="34" charset="-122"/>
                <a:ea typeface="微软雅黑" panose="020B0503020204020204" pitchFamily="34" charset="-122"/>
              </a:rPr>
              <a:t>人在微软工作，</a:t>
            </a:r>
            <a:r>
              <a:rPr lang="en-US" altLang="zh-CN" sz="1000" dirty="0">
                <a:latin typeface="微软雅黑" panose="020B0503020204020204" pitchFamily="34" charset="-122"/>
                <a:ea typeface="微软雅黑" panose="020B0503020204020204" pitchFamily="34" charset="-122"/>
              </a:rPr>
              <a:t>301</a:t>
            </a:r>
            <a:r>
              <a:rPr lang="zh-CN" altLang="en-US" sz="1000" dirty="0">
                <a:latin typeface="微软雅黑" panose="020B0503020204020204" pitchFamily="34" charset="-122"/>
                <a:ea typeface="微软雅黑" panose="020B0503020204020204" pitchFamily="34" charset="-122"/>
              </a:rPr>
              <a:t>人在亚马逊工作，</a:t>
            </a:r>
            <a:r>
              <a:rPr lang="en-US" altLang="zh-CN" sz="1000" dirty="0">
                <a:latin typeface="微软雅黑" panose="020B0503020204020204" pitchFamily="34" charset="-122"/>
                <a:ea typeface="微软雅黑" panose="020B0503020204020204" pitchFamily="34" charset="-122"/>
              </a:rPr>
              <a:t>202</a:t>
            </a:r>
            <a:r>
              <a:rPr lang="zh-CN" altLang="en-US" sz="1000" dirty="0">
                <a:latin typeface="微软雅黑" panose="020B0503020204020204" pitchFamily="34" charset="-122"/>
                <a:ea typeface="微软雅黑" panose="020B0503020204020204" pitchFamily="34" charset="-122"/>
              </a:rPr>
              <a:t>人在谷歌工作，</a:t>
            </a:r>
            <a:r>
              <a:rPr lang="en-US" altLang="zh-CN" sz="1000" dirty="0">
                <a:latin typeface="微软雅黑" panose="020B0503020204020204" pitchFamily="34" charset="-122"/>
                <a:ea typeface="微软雅黑" panose="020B0503020204020204" pitchFamily="34" charset="-122"/>
              </a:rPr>
              <a:t>164</a:t>
            </a:r>
            <a:r>
              <a:rPr lang="zh-CN" altLang="en-US" sz="1000" dirty="0">
                <a:latin typeface="微软雅黑" panose="020B0503020204020204" pitchFamily="34" charset="-122"/>
                <a:ea typeface="微软雅黑" panose="020B0503020204020204" pitchFamily="34" charset="-122"/>
              </a:rPr>
              <a:t>人在波音工作，可见实力不容小觑。微软的共同创始人</a:t>
            </a:r>
            <a:r>
              <a:rPr lang="en-US" altLang="zh-CN" sz="1000" dirty="0">
                <a:latin typeface="微软雅黑" panose="020B0503020204020204" pitchFamily="34" charset="-122"/>
                <a:ea typeface="微软雅黑" panose="020B0503020204020204" pitchFamily="34" charset="-122"/>
              </a:rPr>
              <a:t>Paul Allen</a:t>
            </a:r>
            <a:r>
              <a:rPr lang="zh-CN" altLang="en-US" sz="1000" dirty="0">
                <a:latin typeface="微软雅黑" panose="020B0503020204020204" pitchFamily="34" charset="-122"/>
                <a:ea typeface="微软雅黑" panose="020B0503020204020204" pitchFamily="34" charset="-122"/>
              </a:rPr>
              <a:t>和微软公司更是向华盛顿大学捐赠</a:t>
            </a:r>
            <a:r>
              <a:rPr lang="en-US" altLang="zh-CN" sz="1000" dirty="0">
                <a:latin typeface="微软雅黑" panose="020B0503020204020204" pitchFamily="34" charset="-122"/>
                <a:ea typeface="微软雅黑" panose="020B0503020204020204" pitchFamily="34" charset="-122"/>
              </a:rPr>
              <a:t>5000</a:t>
            </a:r>
            <a:r>
              <a:rPr lang="zh-CN" altLang="en-US" sz="1000" dirty="0">
                <a:latin typeface="微软雅黑" panose="020B0503020204020204" pitchFamily="34" charset="-122"/>
                <a:ea typeface="微软雅黑" panose="020B0503020204020204" pitchFamily="34" charset="-122"/>
              </a:rPr>
              <a:t>万美元，建立了</a:t>
            </a:r>
            <a:r>
              <a:rPr lang="en-US" altLang="zh-CN" sz="1000" dirty="0">
                <a:latin typeface="微软雅黑" panose="020B0503020204020204" pitchFamily="34" charset="-122"/>
                <a:ea typeface="微软雅黑" panose="020B0503020204020204" pitchFamily="34" charset="-122"/>
              </a:rPr>
              <a:t>Paul G. Allen School of Computer Science &amp; Engineering</a:t>
            </a:r>
            <a:r>
              <a:rPr lang="zh-CN" altLang="en-US" sz="1000" dirty="0">
                <a:latin typeface="微软雅黑" panose="020B0503020204020204" pitchFamily="34" charset="-122"/>
                <a:ea typeface="微软雅黑" panose="020B0503020204020204" pitchFamily="34" charset="-122"/>
              </a:rPr>
              <a:t>。</a:t>
            </a:r>
            <a:endParaRPr lang="en-US" altLang="zh-CN" sz="1000" dirty="0">
              <a:latin typeface="微软雅黑" panose="020B0503020204020204" pitchFamily="34" charset="-122"/>
              <a:ea typeface="微软雅黑" panose="020B0503020204020204" pitchFamily="34" charset="-122"/>
            </a:endParaRPr>
          </a:p>
          <a:p>
            <a:pPr indent="179705" algn="just">
              <a:lnSpc>
                <a:spcPts val="1700"/>
              </a:lnSpc>
            </a:pPr>
            <a:r>
              <a:rPr lang="zh-CN" altLang="en-US" sz="1000" dirty="0">
                <a:latin typeface="微软雅黑" panose="020B0503020204020204" pitchFamily="34" charset="-122"/>
                <a:ea typeface="微软雅黑" panose="020B0503020204020204" pitchFamily="34" charset="-122"/>
              </a:rPr>
              <a:t>项目讲提供给参加者通过学习人工智能语言实际设计机器人的实验室级的学习机会，并通过对话顶尖工程师和科技创投企业的智囊来了解人工智能和机器人的未来发展以及个人职业规划。</a:t>
            </a:r>
            <a:endParaRPr lang="en-US" altLang="zh-CN" sz="1000" dirty="0">
              <a:latin typeface="微软雅黑" panose="020B0503020204020204" pitchFamily="34" charset="-122"/>
              <a:ea typeface="微软雅黑" panose="020B0503020204020204" pitchFamily="34" charset="-122"/>
            </a:endParaRPr>
          </a:p>
        </p:txBody>
      </p:sp>
      <p:sp>
        <p:nvSpPr>
          <p:cNvPr id="96" name="文本框 95"/>
          <p:cNvSpPr txBox="1"/>
          <p:nvPr/>
        </p:nvSpPr>
        <p:spPr>
          <a:xfrm>
            <a:off x="163297" y="7698134"/>
            <a:ext cx="4934913" cy="1546577"/>
          </a:xfrm>
          <a:prstGeom prst="rect">
            <a:avLst/>
          </a:prstGeom>
          <a:noFill/>
        </p:spPr>
        <p:txBody>
          <a:bodyPr wrap="square" rtlCol="0">
            <a:spAutoFit/>
          </a:bodyPr>
          <a:lstStyle/>
          <a:p>
            <a:pPr marL="179705" indent="-179705">
              <a:lnSpc>
                <a:spcPct val="150000"/>
              </a:lnSpc>
            </a:pPr>
            <a:r>
              <a:rPr lang="en-US" altLang="zh-CN" sz="1050" dirty="0">
                <a:latin typeface="微软雅黑" panose="020B0503020204020204" pitchFamily="34" charset="-122"/>
                <a:ea typeface="微软雅黑" panose="020B0503020204020204" pitchFamily="34" charset="-122"/>
              </a:rPr>
              <a:t>【</a:t>
            </a:r>
            <a:r>
              <a:rPr lang="zh-CN" altLang="en-US" sz="1050" dirty="0">
                <a:latin typeface="微软雅黑" panose="020B0503020204020204" pitchFamily="34" charset="-122"/>
                <a:ea typeface="微软雅黑" panose="020B0503020204020204" pitchFamily="34" charset="-122"/>
              </a:rPr>
              <a:t>主办单位</a:t>
            </a:r>
            <a:r>
              <a:rPr lang="en-US" altLang="zh-CN" sz="1050" dirty="0">
                <a:latin typeface="微软雅黑" panose="020B0503020204020204" pitchFamily="34" charset="-122"/>
                <a:ea typeface="微软雅黑" panose="020B0503020204020204" pitchFamily="34" charset="-122"/>
              </a:rPr>
              <a:t>】</a:t>
            </a:r>
            <a:r>
              <a:rPr lang="zh-CN" altLang="en-US" sz="1050" dirty="0">
                <a:latin typeface="微软雅黑" panose="020B0503020204020204" pitchFamily="34" charset="-122"/>
                <a:ea typeface="微软雅黑" panose="020B0503020204020204" pitchFamily="34" charset="-122"/>
              </a:rPr>
              <a:t>华盛顿大学、环球翔飞教育集团 </a:t>
            </a:r>
            <a:endParaRPr lang="en-US" altLang="zh-CN" sz="1050" dirty="0">
              <a:latin typeface="微软雅黑" panose="020B0503020204020204" pitchFamily="34" charset="-122"/>
              <a:ea typeface="微软雅黑" panose="020B0503020204020204" pitchFamily="34" charset="-122"/>
            </a:endParaRPr>
          </a:p>
          <a:p>
            <a:pPr marL="179705" indent="-179705">
              <a:lnSpc>
                <a:spcPct val="150000"/>
              </a:lnSpc>
            </a:pPr>
            <a:r>
              <a:rPr lang="en-US" altLang="zh-CN" sz="1050" dirty="0">
                <a:latin typeface="微软雅黑" panose="020B0503020204020204" pitchFamily="34" charset="-122"/>
                <a:ea typeface="微软雅黑" panose="020B0503020204020204" pitchFamily="34" charset="-122"/>
              </a:rPr>
              <a:t>【</a:t>
            </a:r>
            <a:r>
              <a:rPr lang="zh-CN" altLang="en-US" sz="1050" dirty="0">
                <a:latin typeface="微软雅黑" panose="020B0503020204020204" pitchFamily="34" charset="-122"/>
                <a:ea typeface="微软雅黑" panose="020B0503020204020204" pitchFamily="34" charset="-122"/>
              </a:rPr>
              <a:t>项目课程</a:t>
            </a:r>
            <a:r>
              <a:rPr lang="en-US" altLang="zh-CN" sz="1050" dirty="0">
                <a:latin typeface="微软雅黑" panose="020B0503020204020204" pitchFamily="34" charset="-122"/>
                <a:ea typeface="微软雅黑" panose="020B0503020204020204" pitchFamily="34" charset="-122"/>
              </a:rPr>
              <a:t>】</a:t>
            </a:r>
            <a:r>
              <a:rPr lang="zh-CN" altLang="en-US" sz="1050" dirty="0">
                <a:latin typeface="微软雅黑" panose="020B0503020204020204" pitchFamily="34" charset="-122"/>
                <a:ea typeface="微软雅黑" panose="020B0503020204020204" pitchFamily="34" charset="-122"/>
              </a:rPr>
              <a:t>提供主题讲座，专业工程英语，机器人设计，人工智能语言学习</a:t>
            </a:r>
            <a:endParaRPr lang="en-US" altLang="zh-CN" sz="1050" dirty="0">
              <a:latin typeface="微软雅黑" panose="020B0503020204020204" pitchFamily="34" charset="-122"/>
              <a:ea typeface="微软雅黑" panose="020B0503020204020204" pitchFamily="34" charset="-122"/>
            </a:endParaRPr>
          </a:p>
          <a:p>
            <a:pPr marL="179705" indent="-179705">
              <a:lnSpc>
                <a:spcPct val="150000"/>
              </a:lnSpc>
            </a:pPr>
            <a:r>
              <a:rPr lang="en-US" altLang="zh-CN" sz="1050" dirty="0">
                <a:latin typeface="微软雅黑" panose="020B0503020204020204" pitchFamily="34" charset="-122"/>
                <a:ea typeface="微软雅黑" panose="020B0503020204020204" pitchFamily="34" charset="-122"/>
              </a:rPr>
              <a:t>【</a:t>
            </a:r>
            <a:r>
              <a:rPr lang="zh-CN" altLang="en-US" sz="1050" dirty="0">
                <a:latin typeface="微软雅黑" panose="020B0503020204020204" pitchFamily="34" charset="-122"/>
                <a:ea typeface="微软雅黑" panose="020B0503020204020204" pitchFamily="34" charset="-122"/>
              </a:rPr>
              <a:t>项目成果</a:t>
            </a:r>
            <a:r>
              <a:rPr lang="en-US" altLang="zh-CN" sz="1050" dirty="0">
                <a:latin typeface="微软雅黑" panose="020B0503020204020204" pitchFamily="34" charset="-122"/>
                <a:ea typeface="微软雅黑" panose="020B0503020204020204" pitchFamily="34" charset="-122"/>
              </a:rPr>
              <a:t>】</a:t>
            </a:r>
            <a:r>
              <a:rPr lang="zh-CN" altLang="en-US" sz="1050" dirty="0">
                <a:latin typeface="微软雅黑" panose="020B0503020204020204" pitchFamily="34" charset="-122"/>
                <a:ea typeface="微软雅黑" panose="020B0503020204020204" pitchFamily="34" charset="-122"/>
              </a:rPr>
              <a:t>项目结束后，学生可获华盛顿大学官方项目认证</a:t>
            </a:r>
            <a:endParaRPr lang="zh-CN" altLang="en-US" sz="1050" dirty="0">
              <a:latin typeface="微软雅黑" panose="020B0503020204020204" pitchFamily="34" charset="-122"/>
              <a:ea typeface="微软雅黑" panose="020B0503020204020204" pitchFamily="34" charset="-122"/>
            </a:endParaRPr>
          </a:p>
          <a:p>
            <a:pPr marL="179705" indent="-179705">
              <a:lnSpc>
                <a:spcPct val="150000"/>
              </a:lnSpc>
            </a:pPr>
            <a:r>
              <a:rPr lang="en-US" altLang="zh-CN" sz="1050" dirty="0">
                <a:latin typeface="微软雅黑" panose="020B0503020204020204" pitchFamily="34" charset="-122"/>
                <a:ea typeface="微软雅黑" panose="020B0503020204020204" pitchFamily="34" charset="-122"/>
              </a:rPr>
              <a:t>【</a:t>
            </a:r>
            <a:r>
              <a:rPr lang="zh-CN" altLang="en-US" sz="1050" dirty="0">
                <a:latin typeface="微软雅黑" panose="020B0503020204020204" pitchFamily="34" charset="-122"/>
                <a:ea typeface="微软雅黑" panose="020B0503020204020204" pitchFamily="34" charset="-122"/>
              </a:rPr>
              <a:t>课外体验</a:t>
            </a:r>
            <a:r>
              <a:rPr lang="en-US" altLang="zh-CN" sz="1050" dirty="0">
                <a:latin typeface="微软雅黑" panose="020B0503020204020204" pitchFamily="34" charset="-122"/>
                <a:ea typeface="微软雅黑" panose="020B0503020204020204" pitchFamily="34" charset="-122"/>
              </a:rPr>
              <a:t>】</a:t>
            </a:r>
            <a:r>
              <a:rPr lang="zh-CN" altLang="en-US" sz="1050" dirty="0">
                <a:latin typeface="微软雅黑" panose="020B0503020204020204" pitchFamily="34" charset="-122"/>
                <a:ea typeface="微软雅黑" panose="020B0503020204020204" pitchFamily="34" charset="-122"/>
              </a:rPr>
              <a:t>西雅图创投企业访问，微软访问，西雅图天际线，第一家星巴克等</a:t>
            </a:r>
            <a:endParaRPr lang="en-US" altLang="zh-CN" sz="1050" dirty="0">
              <a:latin typeface="微软雅黑" panose="020B0503020204020204" pitchFamily="34" charset="-122"/>
              <a:ea typeface="微软雅黑" panose="020B0503020204020204" pitchFamily="34" charset="-122"/>
            </a:endParaRPr>
          </a:p>
          <a:p>
            <a:pPr marL="179705" indent="-179705">
              <a:lnSpc>
                <a:spcPct val="150000"/>
              </a:lnSpc>
            </a:pPr>
            <a:r>
              <a:rPr lang="en-US" altLang="zh-CN" sz="1050" dirty="0">
                <a:latin typeface="微软雅黑" panose="020B0503020204020204" pitchFamily="34" charset="-122"/>
                <a:ea typeface="微软雅黑" panose="020B0503020204020204" pitchFamily="34" charset="-122"/>
              </a:rPr>
              <a:t>【</a:t>
            </a:r>
            <a:r>
              <a:rPr lang="zh-CN" altLang="en-US" sz="1050" dirty="0">
                <a:latin typeface="微软雅黑" panose="020B0503020204020204" pitchFamily="34" charset="-122"/>
                <a:ea typeface="微软雅黑" panose="020B0503020204020204" pitchFamily="34" charset="-122"/>
              </a:rPr>
              <a:t>食宿安排</a:t>
            </a:r>
            <a:r>
              <a:rPr lang="en-US" altLang="zh-CN" sz="1050" dirty="0">
                <a:latin typeface="微软雅黑" panose="020B0503020204020204" pitchFamily="34" charset="-122"/>
                <a:ea typeface="微软雅黑" panose="020B0503020204020204" pitchFamily="34" charset="-122"/>
              </a:rPr>
              <a:t>】</a:t>
            </a:r>
            <a:r>
              <a:rPr lang="zh-CN" altLang="en-US" sz="1050" dirty="0">
                <a:latin typeface="微软雅黑" panose="020B0503020204020204" pitchFamily="34" charset="-122"/>
                <a:ea typeface="微软雅黑" panose="020B0503020204020204" pitchFamily="34" charset="-122"/>
              </a:rPr>
              <a:t>餐饮自理（约</a:t>
            </a:r>
            <a:r>
              <a:rPr lang="en-US" altLang="zh-CN" sz="1050" dirty="0">
                <a:latin typeface="微软雅黑" panose="020B0503020204020204" pitchFamily="34" charset="-122"/>
                <a:ea typeface="微软雅黑" panose="020B0503020204020204" pitchFamily="34" charset="-122"/>
              </a:rPr>
              <a:t>20</a:t>
            </a:r>
            <a:r>
              <a:rPr lang="zh-CN" altLang="en-US" sz="1050" dirty="0">
                <a:latin typeface="微软雅黑" panose="020B0503020204020204" pitchFamily="34" charset="-122"/>
                <a:ea typeface="微软雅黑" panose="020B0503020204020204" pitchFamily="34" charset="-122"/>
              </a:rPr>
              <a:t>美元</a:t>
            </a:r>
            <a:r>
              <a:rPr lang="en-US" altLang="zh-CN" sz="1050" dirty="0">
                <a:latin typeface="微软雅黑" panose="020B0503020204020204" pitchFamily="34" charset="-122"/>
                <a:ea typeface="微软雅黑" panose="020B0503020204020204" pitchFamily="34" charset="-122"/>
              </a:rPr>
              <a:t>/</a:t>
            </a:r>
            <a:r>
              <a:rPr lang="zh-CN" altLang="en-US" sz="1050" dirty="0">
                <a:latin typeface="微软雅黑" panose="020B0503020204020204" pitchFamily="34" charset="-122"/>
                <a:ea typeface="微软雅黑" panose="020B0503020204020204" pitchFamily="34" charset="-122"/>
              </a:rPr>
              <a:t>天）</a:t>
            </a:r>
            <a:r>
              <a:rPr lang="en-US" altLang="zh-CN" sz="1050" dirty="0">
                <a:latin typeface="微软雅黑" panose="020B0503020204020204" pitchFamily="34" charset="-122"/>
                <a:ea typeface="微软雅黑" panose="020B0503020204020204" pitchFamily="34" charset="-122"/>
              </a:rPr>
              <a:t> </a:t>
            </a:r>
            <a:endParaRPr lang="en-US" altLang="zh-CN" sz="1050" dirty="0">
              <a:latin typeface="微软雅黑" panose="020B0503020204020204" pitchFamily="34" charset="-122"/>
              <a:ea typeface="微软雅黑" panose="020B0503020204020204" pitchFamily="34" charset="-122"/>
            </a:endParaRPr>
          </a:p>
          <a:p>
            <a:pPr marL="179705" indent="-179705">
              <a:lnSpc>
                <a:spcPct val="150000"/>
              </a:lnSpc>
            </a:pPr>
            <a:r>
              <a:rPr lang="en-US" altLang="zh-CN" sz="1050" dirty="0">
                <a:latin typeface="微软雅黑" panose="020B0503020204020204" pitchFamily="34" charset="-122"/>
                <a:ea typeface="微软雅黑" panose="020B0503020204020204" pitchFamily="34" charset="-122"/>
              </a:rPr>
              <a:t>【</a:t>
            </a:r>
            <a:r>
              <a:rPr lang="zh-CN" altLang="en-US" sz="1050" dirty="0">
                <a:latin typeface="微软雅黑" panose="020B0503020204020204" pitchFamily="34" charset="-122"/>
                <a:ea typeface="微软雅黑" panose="020B0503020204020204" pitchFamily="34" charset="-122"/>
              </a:rPr>
              <a:t>签证保险</a:t>
            </a:r>
            <a:r>
              <a:rPr lang="en-US" altLang="zh-CN" sz="1050" dirty="0">
                <a:latin typeface="微软雅黑" panose="020B0503020204020204" pitchFamily="34" charset="-122"/>
                <a:ea typeface="微软雅黑" panose="020B0503020204020204" pitchFamily="34" charset="-122"/>
              </a:rPr>
              <a:t>】</a:t>
            </a:r>
            <a:r>
              <a:rPr lang="zh-CN" altLang="en-US" sz="1050" dirty="0">
                <a:latin typeface="微软雅黑" panose="020B0503020204020204" pitchFamily="34" charset="-122"/>
                <a:ea typeface="微软雅黑" panose="020B0503020204020204" pitchFamily="34" charset="-122"/>
              </a:rPr>
              <a:t>本项目含海外保险，需办理美国短期访问</a:t>
            </a:r>
            <a:r>
              <a:rPr lang="en-US" altLang="zh-CN" sz="1050" dirty="0">
                <a:latin typeface="微软雅黑" panose="020B0503020204020204" pitchFamily="34" charset="-122"/>
                <a:ea typeface="微软雅黑" panose="020B0503020204020204" pitchFamily="34" charset="-122"/>
              </a:rPr>
              <a:t>(B1/B2)</a:t>
            </a:r>
            <a:r>
              <a:rPr lang="zh-CN" altLang="en-US" sz="1050" dirty="0">
                <a:latin typeface="微软雅黑" panose="020B0503020204020204" pitchFamily="34" charset="-122"/>
                <a:ea typeface="微软雅黑" panose="020B0503020204020204" pitchFamily="34" charset="-122"/>
              </a:rPr>
              <a:t>签证</a:t>
            </a:r>
            <a:endParaRPr lang="zh-CN" altLang="en-US" sz="1050" dirty="0">
              <a:latin typeface="微软雅黑" panose="020B0503020204020204" pitchFamily="34" charset="-122"/>
              <a:ea typeface="微软雅黑" panose="020B0503020204020204" pitchFamily="34" charset="-122"/>
            </a:endParaRPr>
          </a:p>
        </p:txBody>
      </p:sp>
      <p:sp>
        <p:nvSpPr>
          <p:cNvPr id="37" name="矩形 36"/>
          <p:cNvSpPr/>
          <p:nvPr/>
        </p:nvSpPr>
        <p:spPr>
          <a:xfrm>
            <a:off x="5076523" y="923648"/>
            <a:ext cx="1647838" cy="99049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 name="矩形 37"/>
          <p:cNvSpPr/>
          <p:nvPr/>
        </p:nvSpPr>
        <p:spPr>
          <a:xfrm>
            <a:off x="5218132" y="894826"/>
            <a:ext cx="1377729" cy="338554"/>
          </a:xfrm>
          <a:prstGeom prst="rect">
            <a:avLst/>
          </a:prstGeom>
          <a:noFill/>
        </p:spPr>
        <p:txBody>
          <a:bodyPr wrap="square" lIns="91440" tIns="45720" rIns="91440" bIns="45720">
            <a:spAutoFit/>
          </a:bodyPr>
          <a:lstStyle/>
          <a:p>
            <a:pPr algn="ctr"/>
            <a:r>
              <a:rPr lang="en-US" altLang="zh-CN" sz="1600" b="1" dirty="0">
                <a:ln w="0"/>
                <a:solidFill>
                  <a:schemeClr val="accent1">
                    <a:lumMod val="50000"/>
                  </a:schemeClr>
                </a:solidFill>
                <a:latin typeface="Times New Roman" panose="02020603050405020304" pitchFamily="18" charset="0"/>
                <a:ea typeface="微软雅黑" panose="020B0503020204020204" pitchFamily="34" charset="-122"/>
                <a:cs typeface="Times New Roman" panose="02020603050405020304" pitchFamily="18" charset="0"/>
              </a:rPr>
              <a:t>Location</a:t>
            </a:r>
            <a:r>
              <a:rPr lang="en-US" altLang="zh-CN" sz="1600" b="1" dirty="0">
                <a:ln w="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rPr>
              <a:t> </a:t>
            </a:r>
            <a:endParaRPr lang="zh-CN" altLang="en-US" sz="1600" b="1" cap="none" spc="0" dirty="0">
              <a:ln w="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39" name="文本框 38"/>
          <p:cNvSpPr txBox="1"/>
          <p:nvPr/>
        </p:nvSpPr>
        <p:spPr>
          <a:xfrm>
            <a:off x="5115375" y="1203787"/>
            <a:ext cx="1521758" cy="707886"/>
          </a:xfrm>
          <a:prstGeom prst="rect">
            <a:avLst/>
          </a:prstGeom>
          <a:noFill/>
        </p:spPr>
        <p:txBody>
          <a:bodyPr wrap="square" rtlCol="0">
            <a:spAutoFit/>
          </a:bodyPr>
          <a:lstStyle/>
          <a:p>
            <a:pPr marL="179705" indent="-179705">
              <a:lnSpc>
                <a:spcPts val="1600"/>
              </a:lnSpc>
              <a:buFont typeface="Arial" panose="020B0604020202020204" pitchFamily="34" charset="0"/>
              <a:buChar char="•"/>
            </a:pPr>
            <a:r>
              <a:rPr lang="zh-CN" altLang="en-US" sz="1000" dirty="0">
                <a:latin typeface="微软雅黑" panose="020B0503020204020204" pitchFamily="34" charset="-122"/>
                <a:ea typeface="微软雅黑" panose="020B0503020204020204" pitchFamily="34" charset="-122"/>
              </a:rPr>
              <a:t>国家：美国</a:t>
            </a:r>
            <a:endParaRPr lang="en-US" altLang="zh-CN" sz="1000" dirty="0">
              <a:latin typeface="微软雅黑" panose="020B0503020204020204" pitchFamily="34" charset="-122"/>
              <a:ea typeface="微软雅黑" panose="020B0503020204020204" pitchFamily="34" charset="-122"/>
            </a:endParaRPr>
          </a:p>
          <a:p>
            <a:pPr marL="179705" indent="-179705">
              <a:lnSpc>
                <a:spcPts val="1600"/>
              </a:lnSpc>
              <a:buFont typeface="Arial" panose="020B0604020202020204" pitchFamily="34" charset="0"/>
              <a:buChar char="•"/>
            </a:pPr>
            <a:r>
              <a:rPr lang="zh-CN" altLang="en-US" sz="1000" dirty="0">
                <a:latin typeface="微软雅黑" panose="020B0503020204020204" pitchFamily="34" charset="-122"/>
                <a:ea typeface="微软雅黑" panose="020B0503020204020204" pitchFamily="34" charset="-122"/>
              </a:rPr>
              <a:t>州：华盛顿</a:t>
            </a:r>
            <a:endParaRPr lang="en-US" altLang="zh-CN" sz="1000" dirty="0">
              <a:latin typeface="微软雅黑" panose="020B0503020204020204" pitchFamily="34" charset="-122"/>
              <a:ea typeface="微软雅黑" panose="020B0503020204020204" pitchFamily="34" charset="-122"/>
            </a:endParaRPr>
          </a:p>
          <a:p>
            <a:pPr marL="179705" indent="-179705">
              <a:lnSpc>
                <a:spcPts val="1600"/>
              </a:lnSpc>
              <a:buFont typeface="Arial" panose="020B0604020202020204" pitchFamily="34" charset="0"/>
              <a:buChar char="•"/>
            </a:pPr>
            <a:r>
              <a:rPr lang="zh-CN" altLang="en-US" sz="1000" dirty="0">
                <a:latin typeface="微软雅黑" panose="020B0503020204020204" pitchFamily="34" charset="-122"/>
                <a:ea typeface="微软雅黑" panose="020B0503020204020204" pitchFamily="34" charset="-122"/>
              </a:rPr>
              <a:t>城市：西雅图</a:t>
            </a:r>
            <a:endParaRPr lang="zh-CN" altLang="en-US" sz="1000" dirty="0">
              <a:latin typeface="微软雅黑" panose="020B0503020204020204" pitchFamily="34" charset="-122"/>
              <a:ea typeface="微软雅黑" panose="020B0503020204020204" pitchFamily="34" charset="-122"/>
            </a:endParaRPr>
          </a:p>
        </p:txBody>
      </p:sp>
      <p:graphicFrame>
        <p:nvGraphicFramePr>
          <p:cNvPr id="23" name="表格 22"/>
          <p:cNvGraphicFramePr>
            <a:graphicFrameLocks noGrp="1"/>
          </p:cNvGraphicFramePr>
          <p:nvPr/>
        </p:nvGraphicFramePr>
        <p:xfrm>
          <a:off x="5173699" y="7134289"/>
          <a:ext cx="1550662" cy="2392680"/>
        </p:xfrm>
        <a:graphic>
          <a:graphicData uri="http://schemas.openxmlformats.org/drawingml/2006/table">
            <a:tbl>
              <a:tblPr firstRow="1" bandRow="1">
                <a:tableStyleId>{5C22544A-7EE6-4342-B048-85BDC9FD1C3A}</a:tableStyleId>
              </a:tblPr>
              <a:tblGrid>
                <a:gridCol w="1550662"/>
              </a:tblGrid>
              <a:tr h="370840">
                <a:tc>
                  <a:txBody>
                    <a:bodyPr/>
                    <a:lstStyle/>
                    <a:p>
                      <a:pPr algn="ctr"/>
                      <a:r>
                        <a:rPr lang="zh-CN" altLang="en-US" sz="1200" b="0" dirty="0">
                          <a:solidFill>
                            <a:schemeClr val="bg1"/>
                          </a:solidFill>
                          <a:latin typeface="Times New Roman" panose="02020603050405020304" pitchFamily="18" charset="0"/>
                          <a:ea typeface="微软雅黑" panose="020B0503020204020204" pitchFamily="34" charset="-122"/>
                          <a:cs typeface="Times New Roman" panose="02020603050405020304" pitchFamily="18" charset="0"/>
                        </a:rPr>
                        <a:t>项目开始</a:t>
                      </a:r>
                      <a:endParaRPr lang="zh-CN" altLang="en-US" sz="1200" b="0" dirty="0">
                        <a:solidFill>
                          <a:schemeClr val="bg1"/>
                        </a:solidFill>
                        <a:latin typeface="Times New Roman" panose="02020603050405020304" pitchFamily="18" charset="0"/>
                        <a:ea typeface="微软雅黑" panose="020B0503020204020204" pitchFamily="34" charset="-122"/>
                        <a:cs typeface="Times New Roman" panose="02020603050405020304" pitchFamily="18" charset="0"/>
                      </a:endParaRPr>
                    </a:p>
                  </a:txBody>
                  <a:tcPr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1">
                        <a:lumMod val="50000"/>
                      </a:schemeClr>
                    </a:solidFill>
                  </a:tcPr>
                </a:tc>
              </a:tr>
              <a:tr h="370840">
                <a:tc>
                  <a:txBody>
                    <a:bodyPr/>
                    <a:lstStyle/>
                    <a:p>
                      <a:pPr marL="0" algn="ctr" defTabSz="685800" rtl="0" eaLnBrk="1" latinLnBrk="0" hangingPunct="1"/>
                      <a:r>
                        <a:rPr lang="en-US" altLang="zh-CN" sz="1100" b="0" kern="1200" dirty="0">
                          <a:solidFill>
                            <a:schemeClr val="tx1"/>
                          </a:solidFill>
                          <a:latin typeface="Times New Roman" panose="02020603050405020304" pitchFamily="18" charset="0"/>
                          <a:ea typeface="微软雅黑" panose="020B0503020204020204" pitchFamily="34" charset="-122"/>
                          <a:cs typeface="Times New Roman" panose="02020603050405020304" pitchFamily="18" charset="0"/>
                        </a:rPr>
                        <a:t>2018/08/06</a:t>
                      </a:r>
                      <a:endParaRPr lang="en-US" altLang="zh-CN" sz="1100" b="0" kern="1200" dirty="0">
                        <a:solidFill>
                          <a:schemeClr val="tx1"/>
                        </a:solidFill>
                        <a:latin typeface="Times New Roman" panose="02020603050405020304" pitchFamily="18" charset="0"/>
                        <a:ea typeface="微软雅黑" panose="020B0503020204020204" pitchFamily="34" charset="-122"/>
                        <a:cs typeface="Times New Roman" panose="02020603050405020304" pitchFamily="18" charset="0"/>
                      </a:endParaRPr>
                    </a:p>
                    <a:p>
                      <a:pPr marL="0" algn="ctr" defTabSz="685800" rtl="0" eaLnBrk="1" latinLnBrk="0" hangingPunct="1"/>
                      <a:r>
                        <a:rPr lang="en-US" altLang="zh-CN" sz="1100" b="0" kern="1200" dirty="0">
                          <a:solidFill>
                            <a:schemeClr val="tx1"/>
                          </a:solidFill>
                          <a:latin typeface="Times New Roman" panose="02020603050405020304" pitchFamily="18" charset="0"/>
                          <a:ea typeface="微软雅黑" panose="020B0503020204020204" pitchFamily="34" charset="-122"/>
                          <a:cs typeface="Times New Roman" panose="02020603050405020304" pitchFamily="18" charset="0"/>
                        </a:rPr>
                        <a:t>0</a:t>
                      </a:r>
                      <a:r>
                        <a:rPr lang="en-US" altLang="en-US" sz="1100" b="0" kern="1200" dirty="0">
                          <a:solidFill>
                            <a:schemeClr val="tx1"/>
                          </a:solidFill>
                          <a:latin typeface="Times New Roman" panose="02020603050405020304" pitchFamily="18" charset="0"/>
                          <a:ea typeface="微软雅黑" panose="020B0503020204020204" pitchFamily="34" charset="-122"/>
                          <a:cs typeface="Times New Roman" panose="02020603050405020304" pitchFamily="18" charset="0"/>
                        </a:rPr>
                        <a:t>8</a:t>
                      </a:r>
                      <a:r>
                        <a:rPr lang="en-US" altLang="zh-CN" sz="1100" b="0" kern="1200" dirty="0">
                          <a:solidFill>
                            <a:schemeClr val="tx1"/>
                          </a:solidFill>
                          <a:latin typeface="Times New Roman" panose="02020603050405020304" pitchFamily="18" charset="0"/>
                          <a:ea typeface="微软雅黑" panose="020B0503020204020204" pitchFamily="34" charset="-122"/>
                          <a:cs typeface="Times New Roman" panose="02020603050405020304" pitchFamily="18" charset="0"/>
                        </a:rPr>
                        <a:t>/05</a:t>
                      </a:r>
                      <a:r>
                        <a:rPr lang="zh-CN" altLang="en-US" sz="1100" b="0" kern="1200" dirty="0">
                          <a:solidFill>
                            <a:schemeClr val="tx1"/>
                          </a:solidFill>
                          <a:latin typeface="Times New Roman" panose="02020603050405020304" pitchFamily="18" charset="0"/>
                          <a:ea typeface="微软雅黑" panose="020B0503020204020204" pitchFamily="34" charset="-122"/>
                          <a:cs typeface="Times New Roman" panose="02020603050405020304" pitchFamily="18" charset="0"/>
                        </a:rPr>
                        <a:t>抵达西雅图</a:t>
                      </a:r>
                      <a:endParaRPr lang="zh-CN" altLang="en-US" sz="1100" b="0" kern="1200" dirty="0">
                        <a:solidFill>
                          <a:schemeClr val="tx1"/>
                        </a:solidFill>
                        <a:latin typeface="Times New Roman" panose="02020603050405020304" pitchFamily="18" charset="0"/>
                        <a:ea typeface="微软雅黑" panose="020B0503020204020204" pitchFamily="34" charset="-122"/>
                        <a:cs typeface="Times New Roman" panose="02020603050405020304" pitchFamily="18" charset="0"/>
                      </a:endParaRPr>
                    </a:p>
                  </a:txBody>
                  <a:tcPr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bg1">
                        <a:lumMod val="95000"/>
                      </a:schemeClr>
                    </a:solidFill>
                  </a:tcPr>
                </a:tc>
              </a:tr>
              <a:tr h="370840">
                <a:tc>
                  <a:txBody>
                    <a:bodyPr/>
                    <a:lstStyle/>
                    <a:p>
                      <a:pPr algn="ctr"/>
                      <a:r>
                        <a:rPr lang="zh-CN" altLang="en-US" sz="1200" b="0" dirty="0">
                          <a:solidFill>
                            <a:schemeClr val="bg1"/>
                          </a:solidFill>
                          <a:latin typeface="Times New Roman" panose="02020603050405020304" pitchFamily="18" charset="0"/>
                          <a:ea typeface="微软雅黑" panose="020B0503020204020204" pitchFamily="34" charset="-122"/>
                          <a:cs typeface="Times New Roman" panose="02020603050405020304" pitchFamily="18" charset="0"/>
                        </a:rPr>
                        <a:t>项目结束</a:t>
                      </a:r>
                      <a:endParaRPr lang="zh-CN" altLang="en-US" sz="1200" b="0" dirty="0">
                        <a:solidFill>
                          <a:schemeClr val="bg1"/>
                        </a:solidFill>
                        <a:latin typeface="Times New Roman" panose="02020603050405020304" pitchFamily="18" charset="0"/>
                        <a:ea typeface="微软雅黑" panose="020B0503020204020204" pitchFamily="34" charset="-122"/>
                        <a:cs typeface="Times New Roman" panose="02020603050405020304" pitchFamily="18" charset="0"/>
                      </a:endParaRPr>
                    </a:p>
                  </a:txBody>
                  <a:tcPr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9999"/>
                    </a:solidFill>
                  </a:tcPr>
                </a:tc>
              </a:tr>
              <a:tr h="370840">
                <a:tc>
                  <a:txBody>
                    <a:bodyPr/>
                    <a:lstStyle/>
                    <a:p>
                      <a:pPr marL="0" algn="ctr" defTabSz="685800" rtl="0" eaLnBrk="1" latinLnBrk="0" hangingPunct="1"/>
                      <a:r>
                        <a:rPr lang="en-US" altLang="zh-CN" sz="1100" b="0" kern="1200" dirty="0">
                          <a:solidFill>
                            <a:schemeClr val="tx1"/>
                          </a:solidFill>
                          <a:latin typeface="Times New Roman" panose="02020603050405020304" pitchFamily="18" charset="0"/>
                          <a:ea typeface="微软雅黑" panose="020B0503020204020204" pitchFamily="34" charset="-122"/>
                          <a:cs typeface="Times New Roman" panose="02020603050405020304" pitchFamily="18" charset="0"/>
                        </a:rPr>
                        <a:t>2018/08/24</a:t>
                      </a:r>
                      <a:endParaRPr lang="en-US" altLang="zh-CN" sz="1100" b="0" kern="1200" dirty="0">
                        <a:solidFill>
                          <a:schemeClr val="tx1"/>
                        </a:solidFill>
                        <a:latin typeface="Times New Roman" panose="02020603050405020304" pitchFamily="18" charset="0"/>
                        <a:ea typeface="微软雅黑" panose="020B0503020204020204" pitchFamily="34" charset="-122"/>
                        <a:cs typeface="Times New Roman" panose="02020603050405020304" pitchFamily="18" charset="0"/>
                      </a:endParaRPr>
                    </a:p>
                    <a:p>
                      <a:pPr marL="0" algn="ctr" defTabSz="685800" rtl="0" eaLnBrk="1" latinLnBrk="0" hangingPunct="1"/>
                      <a:r>
                        <a:rPr lang="en-US" altLang="zh-CN" sz="1100" b="0" kern="1200" dirty="0">
                          <a:solidFill>
                            <a:schemeClr val="tx1"/>
                          </a:solidFill>
                          <a:latin typeface="Times New Roman" panose="02020603050405020304" pitchFamily="18" charset="0"/>
                          <a:ea typeface="微软雅黑" panose="020B0503020204020204" pitchFamily="34" charset="-122"/>
                          <a:cs typeface="Times New Roman" panose="02020603050405020304" pitchFamily="18" charset="0"/>
                        </a:rPr>
                        <a:t>08/2</a:t>
                      </a:r>
                      <a:r>
                        <a:rPr lang="en-US" altLang="en-US" sz="1100" b="0" kern="1200" dirty="0">
                          <a:solidFill>
                            <a:schemeClr val="tx1"/>
                          </a:solidFill>
                          <a:latin typeface="Times New Roman" panose="02020603050405020304" pitchFamily="18" charset="0"/>
                          <a:ea typeface="微软雅黑" panose="020B0503020204020204" pitchFamily="34" charset="-122"/>
                          <a:cs typeface="Times New Roman" panose="02020603050405020304" pitchFamily="18" charset="0"/>
                        </a:rPr>
                        <a:t>5</a:t>
                      </a:r>
                      <a:r>
                        <a:rPr lang="zh-CN" altLang="en-US" sz="1100" b="0" kern="1200" dirty="0">
                          <a:solidFill>
                            <a:schemeClr val="tx1"/>
                          </a:solidFill>
                          <a:latin typeface="Times New Roman" panose="02020603050405020304" pitchFamily="18" charset="0"/>
                          <a:ea typeface="微软雅黑" panose="020B0503020204020204" pitchFamily="34" charset="-122"/>
                          <a:cs typeface="Times New Roman" panose="02020603050405020304" pitchFamily="18" charset="0"/>
                        </a:rPr>
                        <a:t>离开西雅图</a:t>
                      </a:r>
                      <a:endParaRPr lang="zh-CN" altLang="en-US" sz="1100" b="0" kern="1200" dirty="0">
                        <a:solidFill>
                          <a:schemeClr val="tx1"/>
                        </a:solidFill>
                        <a:latin typeface="Times New Roman" panose="02020603050405020304" pitchFamily="18" charset="0"/>
                        <a:ea typeface="微软雅黑" panose="020B0503020204020204" pitchFamily="34" charset="-122"/>
                        <a:cs typeface="Times New Roman" panose="02020603050405020304" pitchFamily="18" charset="0"/>
                      </a:endParaRPr>
                    </a:p>
                  </a:txBody>
                  <a:tcPr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bg1">
                        <a:lumMod val="95000"/>
                      </a:schemeClr>
                    </a:solidFill>
                  </a:tcPr>
                </a:tc>
              </a:tr>
              <a:tr h="370840">
                <a:tc>
                  <a:txBody>
                    <a:bodyPr/>
                    <a:lstStyle/>
                    <a:p>
                      <a:pPr algn="ctr"/>
                      <a:r>
                        <a:rPr lang="zh-CN" altLang="en-US" sz="1200" b="0" dirty="0">
                          <a:solidFill>
                            <a:schemeClr val="bg1"/>
                          </a:solidFill>
                          <a:latin typeface="Times New Roman" panose="02020603050405020304" pitchFamily="18" charset="0"/>
                          <a:ea typeface="微软雅黑" panose="020B0503020204020204" pitchFamily="34" charset="-122"/>
                          <a:cs typeface="Times New Roman" panose="02020603050405020304" pitchFamily="18" charset="0"/>
                        </a:rPr>
                        <a:t>报名截至</a:t>
                      </a:r>
                      <a:endParaRPr lang="zh-CN" altLang="en-US" sz="1200" b="0" dirty="0">
                        <a:solidFill>
                          <a:schemeClr val="bg1"/>
                        </a:solidFill>
                        <a:latin typeface="Times New Roman" panose="02020603050405020304" pitchFamily="18" charset="0"/>
                        <a:ea typeface="微软雅黑" panose="020B0503020204020204" pitchFamily="34" charset="-122"/>
                        <a:cs typeface="Times New Roman" panose="02020603050405020304" pitchFamily="18" charset="0"/>
                      </a:endParaRPr>
                    </a:p>
                  </a:txBody>
                  <a:tcPr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tx1">
                        <a:lumMod val="50000"/>
                        <a:lumOff val="50000"/>
                      </a:schemeClr>
                    </a:solidFill>
                  </a:tcPr>
                </a:tc>
              </a:tr>
              <a:tr h="370840">
                <a:tc>
                  <a:txBody>
                    <a:bodyPr/>
                    <a:lstStyle/>
                    <a:p>
                      <a:pPr marL="0" algn="ctr" defTabSz="685800" rtl="0" eaLnBrk="1" latinLnBrk="0" hangingPunct="1"/>
                      <a:r>
                        <a:rPr lang="zh-CN" altLang="en-US" sz="1100" b="0" kern="1200" dirty="0">
                          <a:solidFill>
                            <a:schemeClr val="tx1"/>
                          </a:solidFill>
                          <a:latin typeface="Times New Roman" panose="02020603050405020304" pitchFamily="18" charset="0"/>
                          <a:ea typeface="微软雅黑" panose="020B0503020204020204" pitchFamily="34" charset="-122"/>
                          <a:cs typeface="Times New Roman" panose="02020603050405020304" pitchFamily="18" charset="0"/>
                        </a:rPr>
                        <a:t>第一批截止</a:t>
                      </a:r>
                      <a:r>
                        <a:rPr lang="en-US" altLang="zh-CN" sz="1100" b="0" kern="1200" dirty="0">
                          <a:solidFill>
                            <a:schemeClr val="tx1"/>
                          </a:solidFill>
                          <a:latin typeface="Times New Roman" panose="02020603050405020304" pitchFamily="18" charset="0"/>
                          <a:ea typeface="微软雅黑" panose="020B0503020204020204" pitchFamily="34" charset="-122"/>
                          <a:cs typeface="Times New Roman" panose="02020603050405020304" pitchFamily="18" charset="0"/>
                        </a:rPr>
                        <a:t>2018/03/31</a:t>
                      </a:r>
                      <a:endParaRPr lang="en-US" altLang="zh-CN" sz="1100" b="0" kern="1200" dirty="0">
                        <a:solidFill>
                          <a:schemeClr val="tx1"/>
                        </a:solidFill>
                        <a:latin typeface="Times New Roman" panose="02020603050405020304" pitchFamily="18" charset="0"/>
                        <a:ea typeface="微软雅黑" panose="020B0503020204020204" pitchFamily="34" charset="-122"/>
                        <a:cs typeface="Times New Roman" panose="02020603050405020304" pitchFamily="18" charset="0"/>
                      </a:endParaRPr>
                    </a:p>
                    <a:p>
                      <a:pPr marL="0" marR="0" indent="0" algn="ctr" defTabSz="685800" rtl="0" eaLnBrk="1" fontAlgn="auto" latinLnBrk="0" hangingPunct="1">
                        <a:lnSpc>
                          <a:spcPct val="100000"/>
                        </a:lnSpc>
                        <a:spcBef>
                          <a:spcPts val="0"/>
                        </a:spcBef>
                        <a:spcAft>
                          <a:spcPts val="0"/>
                        </a:spcAft>
                        <a:buClrTx/>
                        <a:buSzTx/>
                        <a:buFontTx/>
                        <a:buNone/>
                        <a:defRPr/>
                      </a:pPr>
                      <a:r>
                        <a:rPr lang="zh-CN" altLang="en-US" sz="1100" b="0" kern="1200" dirty="0">
                          <a:solidFill>
                            <a:schemeClr val="tx1"/>
                          </a:solidFill>
                          <a:latin typeface="Times New Roman" panose="02020603050405020304" pitchFamily="18" charset="0"/>
                          <a:ea typeface="微软雅黑" panose="020B0503020204020204" pitchFamily="34" charset="-122"/>
                          <a:cs typeface="Times New Roman" panose="02020603050405020304" pitchFamily="18" charset="0"/>
                        </a:rPr>
                        <a:t>第二批截止</a:t>
                      </a:r>
                      <a:r>
                        <a:rPr lang="en-US" altLang="zh-CN" sz="1100" b="0" kern="1200" dirty="0">
                          <a:solidFill>
                            <a:schemeClr val="tx1"/>
                          </a:solidFill>
                          <a:latin typeface="Times New Roman" panose="02020603050405020304" pitchFamily="18" charset="0"/>
                          <a:ea typeface="微软雅黑" panose="020B0503020204020204" pitchFamily="34" charset="-122"/>
                          <a:cs typeface="Times New Roman" panose="02020603050405020304" pitchFamily="18" charset="0"/>
                        </a:rPr>
                        <a:t>2018/05/20</a:t>
                      </a:r>
                      <a:endParaRPr lang="zh-CN" altLang="en-US" sz="1100" b="0" kern="1200" dirty="0">
                        <a:solidFill>
                          <a:schemeClr val="tx1"/>
                        </a:solidFill>
                        <a:latin typeface="Times New Roman" panose="02020603050405020304" pitchFamily="18" charset="0"/>
                        <a:ea typeface="微软雅黑" panose="020B0503020204020204" pitchFamily="34" charset="-122"/>
                        <a:cs typeface="Times New Roman" panose="02020603050405020304" pitchFamily="18" charset="0"/>
                      </a:endParaRPr>
                    </a:p>
                  </a:txBody>
                  <a:tcPr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bg1">
                        <a:lumMod val="95000"/>
                      </a:schemeClr>
                    </a:solidFill>
                  </a:tcPr>
                </a:tc>
              </a:tr>
            </a:tbl>
          </a:graphicData>
        </a:graphic>
      </p:graphicFrame>
      <p:sp>
        <p:nvSpPr>
          <p:cNvPr id="42" name="矩形 41"/>
          <p:cNvSpPr/>
          <p:nvPr/>
        </p:nvSpPr>
        <p:spPr>
          <a:xfrm>
            <a:off x="5137736" y="6694749"/>
            <a:ext cx="1599735" cy="400110"/>
          </a:xfrm>
          <a:prstGeom prst="rect">
            <a:avLst/>
          </a:prstGeom>
          <a:noFill/>
        </p:spPr>
        <p:txBody>
          <a:bodyPr wrap="square" lIns="91440" tIns="45720" rIns="91440" bIns="45720">
            <a:spAutoFit/>
          </a:bodyPr>
          <a:lstStyle/>
          <a:p>
            <a:pPr algn="ctr"/>
            <a:r>
              <a:rPr lang="en-US" altLang="zh-CN" sz="2000" b="1" dirty="0">
                <a:ln w="0"/>
                <a:solidFill>
                  <a:schemeClr val="tx1">
                    <a:lumMod val="50000"/>
                    <a:lumOff val="50000"/>
                  </a:schemeClr>
                </a:solidFill>
                <a:latin typeface="Times New Roman" panose="02020603050405020304" pitchFamily="18" charset="0"/>
                <a:ea typeface="微软雅黑" panose="020B0503020204020204" pitchFamily="34" charset="-122"/>
                <a:cs typeface="Times New Roman" panose="02020603050405020304" pitchFamily="18" charset="0"/>
              </a:rPr>
              <a:t>Timeline</a:t>
            </a:r>
            <a:endParaRPr lang="zh-CN" altLang="en-US" sz="2000" b="1" cap="none" spc="0" dirty="0">
              <a:ln w="0"/>
              <a:solidFill>
                <a:schemeClr val="tx1">
                  <a:lumMod val="50000"/>
                  <a:lumOff val="50000"/>
                </a:schemeClr>
              </a:solidFill>
              <a:latin typeface="Times New Roman" panose="02020603050405020304" pitchFamily="18" charset="0"/>
              <a:ea typeface="微软雅黑" panose="020B0503020204020204" pitchFamily="34" charset="-122"/>
              <a:cs typeface="Times New Roman" panose="02020603050405020304" pitchFamily="18" charset="0"/>
            </a:endParaRPr>
          </a:p>
        </p:txBody>
      </p:sp>
      <p:pic>
        <p:nvPicPr>
          <p:cNvPr id="5" name="图片 4"/>
          <p:cNvPicPr>
            <a:picLocks noChangeAspect="1"/>
          </p:cNvPicPr>
          <p:nvPr/>
        </p:nvPicPr>
        <p:blipFill rotWithShape="1">
          <a:blip r:embed="rId2" cstate="print">
            <a:extLst>
              <a:ext uri="{28A0092B-C50C-407E-A947-70E740481C1C}">
                <a14:useLocalDpi xmlns:a14="http://schemas.microsoft.com/office/drawing/2010/main" val="0"/>
              </a:ext>
            </a:extLst>
          </a:blip>
          <a:srcRect l="4558" t="4558" r="4558" b="4558"/>
          <a:stretch>
            <a:fillRect/>
          </a:stretch>
        </p:blipFill>
        <p:spPr>
          <a:xfrm>
            <a:off x="5173699" y="-1636"/>
            <a:ext cx="1427713" cy="427825"/>
          </a:xfrm>
          <a:prstGeom prst="rect">
            <a:avLst/>
          </a:prstGeom>
        </p:spPr>
      </p:pic>
      <p:sp>
        <p:nvSpPr>
          <p:cNvPr id="35" name="矩形 6"/>
          <p:cNvSpPr/>
          <p:nvPr/>
        </p:nvSpPr>
        <p:spPr>
          <a:xfrm>
            <a:off x="-86246" y="1024205"/>
            <a:ext cx="3976763" cy="877163"/>
          </a:xfrm>
          <a:prstGeom prst="rect">
            <a:avLst/>
          </a:prstGeom>
          <a:noFill/>
        </p:spPr>
        <p:txBody>
          <a:bodyPr wrap="square">
            <a:spAutoFit/>
          </a:bodyPr>
          <a:lstStyle/>
          <a:p>
            <a:pPr indent="0" algn="r">
              <a:buFont typeface="Arial" panose="020B0604020202020204" pitchFamily="34" charset="0"/>
              <a:buNone/>
            </a:pPr>
            <a:r>
              <a:rPr lang="en-US" altLang="zh-CN" sz="1700" dirty="0">
                <a:solidFill>
                  <a:schemeClr val="bg1"/>
                </a:solidFill>
                <a:effectLst>
                  <a:glow rad="139700">
                    <a:schemeClr val="accent5">
                      <a:satMod val="175000"/>
                      <a:alpha val="40000"/>
                    </a:schemeClr>
                  </a:glow>
                </a:effectLst>
                <a:latin typeface="Impact" panose="020B0806030902050204" pitchFamily="34" charset="0"/>
                <a:ea typeface="微软雅黑" panose="020B0503020204020204" pitchFamily="34" charset="-122"/>
                <a:cs typeface="Times New Roman" panose="02020603050405020304" pitchFamily="18" charset="0"/>
              </a:rPr>
              <a:t>University</a:t>
            </a:r>
            <a:r>
              <a:rPr lang="zh-CN" altLang="en-US" sz="1700" dirty="0">
                <a:solidFill>
                  <a:schemeClr val="bg1"/>
                </a:solidFill>
                <a:effectLst>
                  <a:glow rad="139700">
                    <a:schemeClr val="accent5">
                      <a:satMod val="175000"/>
                      <a:alpha val="40000"/>
                    </a:schemeClr>
                  </a:glow>
                </a:effectLst>
                <a:latin typeface="Impact" panose="020B0806030902050204" pitchFamily="34" charset="0"/>
                <a:ea typeface="微软雅黑" panose="020B0503020204020204" pitchFamily="34" charset="-122"/>
                <a:cs typeface="Times New Roman" panose="02020603050405020304" pitchFamily="18" charset="0"/>
              </a:rPr>
              <a:t> </a:t>
            </a:r>
            <a:r>
              <a:rPr lang="en-US" altLang="zh-CN" sz="1700" dirty="0">
                <a:solidFill>
                  <a:schemeClr val="bg1"/>
                </a:solidFill>
                <a:effectLst>
                  <a:glow rad="139700">
                    <a:schemeClr val="accent5">
                      <a:satMod val="175000"/>
                      <a:alpha val="40000"/>
                    </a:schemeClr>
                  </a:glow>
                </a:effectLst>
                <a:latin typeface="Impact" panose="020B0806030902050204" pitchFamily="34" charset="0"/>
                <a:ea typeface="微软雅黑" panose="020B0503020204020204" pitchFamily="34" charset="-122"/>
                <a:cs typeface="Times New Roman" panose="02020603050405020304" pitchFamily="18" charset="0"/>
              </a:rPr>
              <a:t>of</a:t>
            </a:r>
            <a:r>
              <a:rPr lang="zh-CN" altLang="en-US" sz="1700" dirty="0">
                <a:solidFill>
                  <a:schemeClr val="bg1"/>
                </a:solidFill>
                <a:effectLst>
                  <a:glow rad="139700">
                    <a:schemeClr val="accent5">
                      <a:satMod val="175000"/>
                      <a:alpha val="40000"/>
                    </a:schemeClr>
                  </a:glow>
                </a:effectLst>
                <a:latin typeface="Impact" panose="020B0806030902050204" pitchFamily="34" charset="0"/>
                <a:ea typeface="微软雅黑" panose="020B0503020204020204" pitchFamily="34" charset="-122"/>
                <a:cs typeface="Times New Roman" panose="02020603050405020304" pitchFamily="18" charset="0"/>
              </a:rPr>
              <a:t> </a:t>
            </a:r>
            <a:r>
              <a:rPr lang="en-US" altLang="zh-CN" sz="1700" dirty="0">
                <a:solidFill>
                  <a:schemeClr val="bg1"/>
                </a:solidFill>
                <a:effectLst>
                  <a:glow rad="139700">
                    <a:schemeClr val="accent5">
                      <a:satMod val="175000"/>
                      <a:alpha val="40000"/>
                    </a:schemeClr>
                  </a:glow>
                </a:effectLst>
                <a:latin typeface="Impact" panose="020B0806030902050204" pitchFamily="34" charset="0"/>
                <a:ea typeface="微软雅黑" panose="020B0503020204020204" pitchFamily="34" charset="-122"/>
                <a:cs typeface="Times New Roman" panose="02020603050405020304" pitchFamily="18" charset="0"/>
              </a:rPr>
              <a:t>Washington</a:t>
            </a:r>
            <a:endParaRPr lang="en-US" altLang="zh-CN" sz="1700" dirty="0">
              <a:solidFill>
                <a:schemeClr val="bg1"/>
              </a:solidFill>
              <a:effectLst>
                <a:glow rad="139700">
                  <a:schemeClr val="accent5">
                    <a:satMod val="175000"/>
                    <a:alpha val="40000"/>
                  </a:schemeClr>
                </a:glow>
              </a:effectLst>
              <a:latin typeface="Impact" panose="020B0806030902050204" pitchFamily="34" charset="0"/>
              <a:ea typeface="微软雅黑" panose="020B0503020204020204" pitchFamily="34" charset="-122"/>
              <a:cs typeface="Times New Roman" panose="02020603050405020304" pitchFamily="18" charset="0"/>
            </a:endParaRPr>
          </a:p>
          <a:p>
            <a:pPr indent="0" algn="r">
              <a:buFont typeface="Arial" panose="020B0604020202020204" pitchFamily="34" charset="0"/>
              <a:buNone/>
            </a:pPr>
            <a:r>
              <a:rPr lang="en-US" altLang="zh-CN" sz="1700" dirty="0">
                <a:solidFill>
                  <a:schemeClr val="bg1"/>
                </a:solidFill>
                <a:effectLst>
                  <a:glow rad="139700">
                    <a:schemeClr val="accent5">
                      <a:satMod val="175000"/>
                      <a:alpha val="40000"/>
                    </a:schemeClr>
                  </a:glow>
                </a:effectLst>
                <a:latin typeface="Impact" panose="020B0806030902050204" pitchFamily="34" charset="0"/>
                <a:ea typeface="微软雅黑" panose="020B0503020204020204" pitchFamily="34" charset="-122"/>
                <a:cs typeface="Times New Roman" panose="02020603050405020304" pitchFamily="18" charset="0"/>
              </a:rPr>
              <a:t>	Robotic Design and Artificial Intelligence</a:t>
            </a:r>
            <a:r>
              <a:rPr lang="zh-CN" altLang="en-US" sz="1700" dirty="0">
                <a:solidFill>
                  <a:schemeClr val="bg1"/>
                </a:solidFill>
                <a:effectLst>
                  <a:glow rad="139700">
                    <a:schemeClr val="accent5">
                      <a:satMod val="175000"/>
                      <a:alpha val="40000"/>
                    </a:schemeClr>
                  </a:glow>
                </a:effectLst>
                <a:latin typeface="Impact" panose="020B0806030902050204" pitchFamily="34" charset="0"/>
                <a:ea typeface="微软雅黑" panose="020B0503020204020204" pitchFamily="34" charset="-122"/>
                <a:cs typeface="Times New Roman" panose="02020603050405020304" pitchFamily="18" charset="0"/>
              </a:rPr>
              <a:t> </a:t>
            </a:r>
            <a:r>
              <a:rPr lang="en-US" altLang="zh-CN" sz="1700" dirty="0">
                <a:solidFill>
                  <a:schemeClr val="bg1"/>
                </a:solidFill>
                <a:effectLst>
                  <a:glow rad="139700">
                    <a:schemeClr val="accent5">
                      <a:satMod val="175000"/>
                      <a:alpha val="40000"/>
                    </a:schemeClr>
                  </a:glow>
                </a:effectLst>
                <a:latin typeface="Impact" panose="020B0806030902050204" pitchFamily="34" charset="0"/>
                <a:ea typeface="微软雅黑" panose="020B0503020204020204" pitchFamily="34" charset="-122"/>
                <a:cs typeface="Times New Roman" panose="02020603050405020304" pitchFamily="18" charset="0"/>
              </a:rPr>
              <a:t>Program</a:t>
            </a:r>
            <a:endParaRPr lang="zh-CN" altLang="en-US" sz="1700" dirty="0">
              <a:solidFill>
                <a:schemeClr val="bg1"/>
              </a:solidFill>
              <a:effectLst>
                <a:glow rad="139700">
                  <a:schemeClr val="accent5">
                    <a:satMod val="175000"/>
                    <a:alpha val="40000"/>
                  </a:schemeClr>
                </a:glow>
              </a:effectLst>
              <a:latin typeface="Impact" panose="020B0806030902050204" pitchFamily="34" charset="0"/>
              <a:ea typeface="微软雅黑" panose="020B0503020204020204" pitchFamily="34" charset="-122"/>
              <a:cs typeface="Times New Roman" panose="02020603050405020304" pitchFamily="18" charset="0"/>
            </a:endParaRPr>
          </a:p>
        </p:txBody>
      </p:sp>
      <p:sp>
        <p:nvSpPr>
          <p:cNvPr id="30" name="矩形 29"/>
          <p:cNvSpPr/>
          <p:nvPr/>
        </p:nvSpPr>
        <p:spPr>
          <a:xfrm>
            <a:off x="5088922" y="4555630"/>
            <a:ext cx="1579297" cy="646331"/>
          </a:xfrm>
          <a:prstGeom prst="rect">
            <a:avLst/>
          </a:prstGeom>
          <a:noFill/>
        </p:spPr>
        <p:txBody>
          <a:bodyPr wrap="square" lIns="91440" tIns="45720" rIns="91440" bIns="45720">
            <a:spAutoFit/>
          </a:bodyPr>
          <a:lstStyle/>
          <a:p>
            <a:r>
              <a:rPr lang="en-US" b="1" cap="none" spc="0" dirty="0">
                <a:ln w="0"/>
                <a:solidFill>
                  <a:schemeClr val="accent1">
                    <a:lumMod val="75000"/>
                  </a:schemeClr>
                </a:solidFill>
                <a:latin typeface="Times New Roman" panose="02020603050405020304" pitchFamily="18" charset="0"/>
                <a:cs typeface="Times New Roman" panose="02020603050405020304" pitchFamily="18" charset="0"/>
              </a:rPr>
              <a:t>University </a:t>
            </a:r>
            <a:endParaRPr lang="en-US" b="1" cap="none" spc="0" dirty="0">
              <a:ln w="0"/>
              <a:solidFill>
                <a:schemeClr val="accent1">
                  <a:lumMod val="75000"/>
                </a:schemeClr>
              </a:solidFill>
              <a:latin typeface="Times New Roman" panose="02020603050405020304" pitchFamily="18" charset="0"/>
              <a:cs typeface="Times New Roman" panose="02020603050405020304" pitchFamily="18" charset="0"/>
            </a:endParaRPr>
          </a:p>
          <a:p>
            <a:r>
              <a:rPr lang="en-US" b="1" cap="none" spc="0" dirty="0">
                <a:ln w="0"/>
                <a:solidFill>
                  <a:schemeClr val="accent1">
                    <a:lumMod val="75000"/>
                  </a:schemeClr>
                </a:solidFill>
                <a:latin typeface="Times New Roman" panose="02020603050405020304" pitchFamily="18" charset="0"/>
                <a:cs typeface="Times New Roman" panose="02020603050405020304" pitchFamily="18" charset="0"/>
              </a:rPr>
              <a:t>Introduction</a:t>
            </a:r>
            <a:endParaRPr lang="en-US" b="1" cap="none" spc="0" dirty="0">
              <a:ln w="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7" name="图片 6"/>
          <p:cNvPicPr>
            <a:picLocks noChangeAspect="1"/>
          </p:cNvPicPr>
          <p:nvPr/>
        </p:nvPicPr>
        <p:blipFill>
          <a:blip r:embed="rId3"/>
          <a:stretch>
            <a:fillRect/>
          </a:stretch>
        </p:blipFill>
        <p:spPr>
          <a:xfrm>
            <a:off x="5097671" y="5239586"/>
            <a:ext cx="1668577" cy="125143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118327" y="2750287"/>
            <a:ext cx="2199540" cy="1466360"/>
          </a:xfrm>
          <a:prstGeom prst="rect">
            <a:avLst/>
          </a:prstGeom>
        </p:spPr>
      </p:pic>
      <p:pic>
        <p:nvPicPr>
          <p:cNvPr id="8" name="图片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327" y="904784"/>
            <a:ext cx="2210805" cy="1658103"/>
          </a:xfrm>
          <a:prstGeom prst="rect">
            <a:avLst/>
          </a:prstGeom>
        </p:spPr>
      </p:pic>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397" y="4371854"/>
            <a:ext cx="2188470" cy="1459413"/>
          </a:xfrm>
          <a:prstGeom prst="rect">
            <a:avLst/>
          </a:prstGeom>
        </p:spPr>
      </p:pic>
      <p:sp>
        <p:nvSpPr>
          <p:cNvPr id="42" name="矩形 41"/>
          <p:cNvSpPr/>
          <p:nvPr/>
        </p:nvSpPr>
        <p:spPr>
          <a:xfrm>
            <a:off x="2540005" y="8371688"/>
            <a:ext cx="4168931" cy="99475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Font typeface="Wingdings" panose="05000000000000000000" pitchFamily="2" charset="2"/>
              <a:buChar char="Ø"/>
            </a:pPr>
            <a:r>
              <a:rPr lang="zh-CN" altLang="en-US" sz="900" dirty="0">
                <a:solidFill>
                  <a:schemeClr val="tx1"/>
                </a:solidFill>
                <a:latin typeface="微软雅黑" panose="020B0503020204020204" pitchFamily="34" charset="-122"/>
                <a:ea typeface="微软雅黑" panose="020B0503020204020204" pitchFamily="34" charset="-122"/>
              </a:rPr>
              <a:t>每位学员在项目开始前将收到华盛顿大学寄出的欢迎邮件</a:t>
            </a:r>
            <a:endParaRPr lang="en-US" altLang="zh-CN" sz="900" dirty="0">
              <a:solidFill>
                <a:schemeClr val="tx1"/>
              </a:solidFill>
              <a:latin typeface="微软雅黑" panose="020B0503020204020204" pitchFamily="34" charset="-122"/>
              <a:ea typeface="微软雅黑" panose="020B0503020204020204" pitchFamily="34" charset="-122"/>
            </a:endParaRPr>
          </a:p>
          <a:p>
            <a:pPr>
              <a:buFont typeface="Wingdings" panose="05000000000000000000" pitchFamily="2" charset="2"/>
              <a:buChar char="Ø"/>
            </a:pPr>
            <a:r>
              <a:rPr lang="zh-CN" altLang="en-US" sz="900" dirty="0">
                <a:solidFill>
                  <a:schemeClr val="tx1"/>
                </a:solidFill>
                <a:latin typeface="微软雅黑" panose="020B0503020204020204" pitchFamily="34" charset="-122"/>
                <a:ea typeface="微软雅黑" panose="020B0503020204020204" pitchFamily="34" charset="-122"/>
              </a:rPr>
              <a:t>邮件中会写明每位学员的具体课程内容，师资及在校期间的注意事项</a:t>
            </a:r>
            <a:endParaRPr lang="en-US" altLang="zh-CN" sz="900" dirty="0">
              <a:solidFill>
                <a:schemeClr val="tx1"/>
              </a:solidFill>
              <a:latin typeface="微软雅黑" panose="020B0503020204020204" pitchFamily="34" charset="-122"/>
              <a:ea typeface="微软雅黑" panose="020B0503020204020204" pitchFamily="34" charset="-122"/>
            </a:endParaRPr>
          </a:p>
          <a:p>
            <a:pPr>
              <a:buFont typeface="Wingdings" panose="05000000000000000000" pitchFamily="2" charset="2"/>
              <a:buChar char="Ø"/>
            </a:pPr>
            <a:r>
              <a:rPr lang="zh-CN" altLang="en-US" sz="900" dirty="0">
                <a:solidFill>
                  <a:schemeClr val="tx1"/>
                </a:solidFill>
                <a:latin typeface="微软雅黑" panose="020B0503020204020204" pitchFamily="34" charset="-122"/>
                <a:ea typeface="微软雅黑" panose="020B0503020204020204" pitchFamily="34" charset="-122"/>
              </a:rPr>
              <a:t>抵达西雅图后项目主办发会安排接机并安置进入所在宿舍入住</a:t>
            </a:r>
            <a:endParaRPr lang="en-US" altLang="zh-CN" sz="900" dirty="0">
              <a:solidFill>
                <a:schemeClr val="tx1"/>
              </a:solidFill>
              <a:latin typeface="微软雅黑" panose="020B0503020204020204" pitchFamily="34" charset="-122"/>
              <a:ea typeface="微软雅黑" panose="020B0503020204020204" pitchFamily="34" charset="-122"/>
            </a:endParaRPr>
          </a:p>
          <a:p>
            <a:pPr>
              <a:buFont typeface="Wingdings" panose="05000000000000000000" pitchFamily="2" charset="2"/>
              <a:buChar char="Ø"/>
            </a:pPr>
            <a:r>
              <a:rPr lang="zh-CN" altLang="en-US" sz="900" dirty="0">
                <a:solidFill>
                  <a:schemeClr val="tx1"/>
                </a:solidFill>
                <a:latin typeface="微软雅黑" panose="020B0503020204020204" pitchFamily="34" charset="-122"/>
                <a:ea typeface="微软雅黑" panose="020B0503020204020204" pitchFamily="34" charset="-122"/>
              </a:rPr>
              <a:t>第一天所有华大学老师会与同学们见面并介绍课程流程和测试方法</a:t>
            </a:r>
            <a:endParaRPr lang="en-US" altLang="zh-CN" sz="900" dirty="0">
              <a:solidFill>
                <a:schemeClr val="tx1"/>
              </a:solidFill>
              <a:latin typeface="微软雅黑" panose="020B0503020204020204" pitchFamily="34" charset="-122"/>
              <a:ea typeface="微软雅黑" panose="020B0503020204020204" pitchFamily="34" charset="-122"/>
            </a:endParaRPr>
          </a:p>
          <a:p>
            <a:pPr>
              <a:buFont typeface="Wingdings" panose="05000000000000000000" pitchFamily="2" charset="2"/>
              <a:buChar char="Ø"/>
            </a:pPr>
            <a:r>
              <a:rPr lang="zh-CN" altLang="en-US" sz="900" dirty="0">
                <a:solidFill>
                  <a:schemeClr val="tx1"/>
                </a:solidFill>
                <a:latin typeface="微软雅黑" panose="020B0503020204020204" pitchFamily="34" charset="-122"/>
                <a:ea typeface="微软雅黑" panose="020B0503020204020204" pitchFamily="34" charset="-122"/>
              </a:rPr>
              <a:t>同学们会完整参观校园，并获得华大的校园卡</a:t>
            </a:r>
            <a:r>
              <a:rPr lang="en-US" altLang="zh-CN" sz="900" dirty="0">
                <a:solidFill>
                  <a:schemeClr val="tx1"/>
                </a:solidFill>
                <a:latin typeface="微软雅黑" panose="020B0503020204020204" pitchFamily="34" charset="-122"/>
                <a:ea typeface="微软雅黑" panose="020B0503020204020204" pitchFamily="34" charset="-122"/>
              </a:rPr>
              <a:t>(Husky</a:t>
            </a:r>
            <a:r>
              <a:rPr lang="zh-CN" altLang="en-US" sz="900" dirty="0">
                <a:solidFill>
                  <a:schemeClr val="tx1"/>
                </a:solidFill>
                <a:latin typeface="微软雅黑" panose="020B0503020204020204" pitchFamily="34" charset="-122"/>
                <a:ea typeface="微软雅黑" panose="020B0503020204020204" pitchFamily="34" charset="-122"/>
              </a:rPr>
              <a:t> </a:t>
            </a:r>
            <a:r>
              <a:rPr lang="en-US" altLang="zh-CN" sz="900" dirty="0">
                <a:solidFill>
                  <a:schemeClr val="tx1"/>
                </a:solidFill>
                <a:latin typeface="微软雅黑" panose="020B0503020204020204" pitchFamily="34" charset="-122"/>
                <a:ea typeface="微软雅黑" panose="020B0503020204020204" pitchFamily="34" charset="-122"/>
              </a:rPr>
              <a:t>Card)</a:t>
            </a:r>
            <a:endParaRPr lang="en-US" altLang="zh-CN" sz="900" dirty="0">
              <a:solidFill>
                <a:schemeClr val="tx1"/>
              </a:solidFill>
              <a:latin typeface="微软雅黑" panose="020B0503020204020204" pitchFamily="34" charset="-122"/>
              <a:ea typeface="微软雅黑" panose="020B0503020204020204" pitchFamily="34" charset="-122"/>
            </a:endParaRPr>
          </a:p>
          <a:p>
            <a:pPr>
              <a:buFont typeface="Wingdings" panose="05000000000000000000" pitchFamily="2" charset="2"/>
              <a:buChar char="Ø"/>
            </a:pPr>
            <a:r>
              <a:rPr lang="en-US" altLang="en-US" sz="900" dirty="0">
                <a:solidFill>
                  <a:schemeClr val="tx1"/>
                </a:solidFill>
                <a:latin typeface="微软雅黑" panose="020B0503020204020204" pitchFamily="34" charset="-122"/>
                <a:ea typeface="微软雅黑" panose="020B0503020204020204" pitchFamily="34" charset="-122"/>
              </a:rPr>
              <a:t>开幕仪式和闭幕仪式都由华盛顿大学提供冷餐会，闭幕仪式会办法证书</a:t>
            </a:r>
            <a:endParaRPr lang="en-US" altLang="en-US" sz="900" dirty="0">
              <a:solidFill>
                <a:schemeClr val="tx1"/>
              </a:solidFill>
              <a:latin typeface="微软雅黑" panose="020B0503020204020204" pitchFamily="34" charset="-122"/>
              <a:ea typeface="微软雅黑" panose="020B0503020204020204" pitchFamily="34" charset="-122"/>
            </a:endParaRPr>
          </a:p>
          <a:p>
            <a:pPr>
              <a:buFont typeface="Wingdings" panose="05000000000000000000" pitchFamily="2" charset="2"/>
              <a:buChar char="Ø"/>
            </a:pPr>
            <a:r>
              <a:rPr lang="en-US" altLang="en-US" sz="900" dirty="0">
                <a:solidFill>
                  <a:schemeClr val="tx1"/>
                </a:solidFill>
                <a:latin typeface="微软雅黑" panose="020B0503020204020204" pitchFamily="34" charset="-122"/>
                <a:ea typeface="微软雅黑" panose="020B0503020204020204" pitchFamily="34" charset="-122"/>
              </a:rPr>
              <a:t>项目费用包括了所有开发机器人软件以及硬件所需要的设备和零配件费用</a:t>
            </a:r>
            <a:endParaRPr lang="zh-CN" altLang="en-US" sz="900" dirty="0">
              <a:solidFill>
                <a:schemeClr val="tx1"/>
              </a:solidFill>
              <a:latin typeface="微软雅黑" panose="020B0503020204020204" pitchFamily="34" charset="-122"/>
              <a:ea typeface="微软雅黑" panose="020B0503020204020204" pitchFamily="34" charset="-122"/>
            </a:endParaRPr>
          </a:p>
        </p:txBody>
      </p:sp>
      <p:sp>
        <p:nvSpPr>
          <p:cNvPr id="39" name="矩形 38"/>
          <p:cNvSpPr/>
          <p:nvPr/>
        </p:nvSpPr>
        <p:spPr>
          <a:xfrm>
            <a:off x="2468512" y="1472344"/>
            <a:ext cx="4081927" cy="2187707"/>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ea typeface="微软雅黑" panose="020B0503020204020204" pitchFamily="34" charset="-122"/>
            </a:endParaRPr>
          </a:p>
        </p:txBody>
      </p:sp>
      <p:sp>
        <p:nvSpPr>
          <p:cNvPr id="50" name="矩形 49"/>
          <p:cNvSpPr/>
          <p:nvPr/>
        </p:nvSpPr>
        <p:spPr>
          <a:xfrm>
            <a:off x="2540005" y="7971578"/>
            <a:ext cx="2649881" cy="400110"/>
          </a:xfrm>
          <a:prstGeom prst="rect">
            <a:avLst/>
          </a:prstGeom>
          <a:noFill/>
        </p:spPr>
        <p:txBody>
          <a:bodyPr wrap="square" lIns="91440" tIns="45720" rIns="91440" bIns="45720">
            <a:spAutoFit/>
          </a:bodyPr>
          <a:lstStyle/>
          <a:p>
            <a:r>
              <a:rPr lang="en-US" altLang="zh-CN" sz="2000" dirty="0">
                <a:ln w="0"/>
                <a:solidFill>
                  <a:schemeClr val="accent1">
                    <a:lumMod val="50000"/>
                  </a:schemeClr>
                </a:solidFill>
                <a:latin typeface="Impact" panose="020B0806030902050204" pitchFamily="34" charset="0"/>
                <a:ea typeface="微软雅黑" panose="020B0503020204020204" pitchFamily="34" charset="-122"/>
              </a:rPr>
              <a:t>Orientation</a:t>
            </a:r>
            <a:r>
              <a:rPr lang="zh-CN" altLang="en-US" sz="2000" dirty="0">
                <a:ln w="0"/>
                <a:solidFill>
                  <a:schemeClr val="accent1">
                    <a:lumMod val="50000"/>
                  </a:schemeClr>
                </a:solidFill>
                <a:latin typeface="Impact" panose="020B0806030902050204" pitchFamily="34" charset="0"/>
                <a:ea typeface="微软雅黑" panose="020B0503020204020204" pitchFamily="34" charset="-122"/>
              </a:rPr>
              <a:t> 注意事项</a:t>
            </a:r>
            <a:endParaRPr lang="en-US" altLang="zh-CN" sz="2000" b="0" cap="none" spc="0" dirty="0">
              <a:ln w="0"/>
              <a:solidFill>
                <a:schemeClr val="accent1">
                  <a:lumMod val="50000"/>
                </a:schemeClr>
              </a:solidFill>
              <a:latin typeface="Impact" panose="020B0806030902050204" pitchFamily="34" charset="0"/>
              <a:ea typeface="微软雅黑" panose="020B0503020204020204" pitchFamily="34" charset="-122"/>
            </a:endParaRPr>
          </a:p>
        </p:txBody>
      </p:sp>
      <p:sp>
        <p:nvSpPr>
          <p:cNvPr id="38" name="矩形 37"/>
          <p:cNvSpPr/>
          <p:nvPr/>
        </p:nvSpPr>
        <p:spPr>
          <a:xfrm>
            <a:off x="2377389" y="1047358"/>
            <a:ext cx="2216150" cy="398780"/>
          </a:xfrm>
          <a:prstGeom prst="rect">
            <a:avLst/>
          </a:prstGeom>
          <a:noFill/>
        </p:spPr>
        <p:txBody>
          <a:bodyPr wrap="square" lIns="91440" tIns="45720" rIns="91440" bIns="45720">
            <a:spAutoFit/>
          </a:bodyPr>
          <a:lstStyle/>
          <a:p>
            <a:r>
              <a:rPr lang="en-US" altLang="zh-CN" sz="2000" b="0" cap="none" spc="0" dirty="0">
                <a:ln w="0"/>
                <a:solidFill>
                  <a:schemeClr val="tx1">
                    <a:lumMod val="65000"/>
                    <a:lumOff val="35000"/>
                  </a:schemeClr>
                </a:solidFill>
                <a:latin typeface="Impact" panose="020B0806030902050204" pitchFamily="34" charset="0"/>
                <a:ea typeface="微软雅黑" panose="020B0503020204020204" pitchFamily="34" charset="-122"/>
              </a:rPr>
              <a:t>Program </a:t>
            </a:r>
            <a:r>
              <a:rPr lang="en-US" altLang="zh-CN" sz="2000" dirty="0">
                <a:ln w="0"/>
                <a:solidFill>
                  <a:schemeClr val="tx1">
                    <a:lumMod val="65000"/>
                    <a:lumOff val="35000"/>
                  </a:schemeClr>
                </a:solidFill>
                <a:latin typeface="Impact" panose="020B0806030902050204" pitchFamily="34" charset="0"/>
                <a:ea typeface="微软雅黑" panose="020B0503020204020204" pitchFamily="34" charset="-122"/>
              </a:rPr>
              <a:t>Detail</a:t>
            </a:r>
            <a:endParaRPr lang="en-US" altLang="zh-CN" sz="2000" b="0" cap="none" spc="0" dirty="0">
              <a:ln w="0"/>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2" name="矩形 1"/>
          <p:cNvSpPr/>
          <p:nvPr/>
        </p:nvSpPr>
        <p:spPr>
          <a:xfrm>
            <a:off x="2461518" y="1468182"/>
            <a:ext cx="3956535" cy="2169825"/>
          </a:xfrm>
          <a:prstGeom prst="rect">
            <a:avLst/>
          </a:prstGeom>
        </p:spPr>
        <p:txBody>
          <a:bodyPr wrap="square">
            <a:spAutoFit/>
          </a:bodyPr>
          <a:lstStyle/>
          <a:p>
            <a:pPr>
              <a:lnSpc>
                <a:spcPct val="150000"/>
              </a:lnSpc>
            </a:pPr>
            <a:r>
              <a:rPr lang="zh-CN" altLang="en-US" sz="1200" dirty="0">
                <a:latin typeface="微软雅黑" panose="020B0503020204020204" pitchFamily="34" charset="-122"/>
                <a:ea typeface="微软雅黑" panose="020B0503020204020204" pitchFamily="34" charset="-122"/>
              </a:rPr>
              <a:t>在本次机器人设计及人工智能项目中，学员们将学习到：</a:t>
            </a:r>
            <a:endParaRPr lang="en-US" altLang="zh-CN" sz="1200" dirty="0">
              <a:latin typeface="微软雅黑" panose="020B0503020204020204" pitchFamily="34" charset="-122"/>
              <a:ea typeface="微软雅黑" panose="020B0503020204020204" pitchFamily="34" charset="-122"/>
            </a:endParaRPr>
          </a:p>
          <a:p>
            <a:pPr marL="628650" lvl="1" indent="-171450">
              <a:lnSpc>
                <a:spcPct val="150000"/>
              </a:lnSpc>
              <a:buFont typeface="Arial" panose="020B0604020202020204" pitchFamily="34" charset="0"/>
              <a:buChar char="•"/>
            </a:pPr>
            <a:r>
              <a:rPr lang="zh-CN" altLang="en-US" sz="1000" dirty="0">
                <a:latin typeface="微软雅黑" panose="020B0503020204020204" pitchFamily="34" charset="-122"/>
                <a:ea typeface="微软雅黑" panose="020B0503020204020204" pitchFamily="34" charset="-122"/>
              </a:rPr>
              <a:t>机器人设计和人工智能的基本概念</a:t>
            </a:r>
            <a:endParaRPr lang="en-US" altLang="zh-CN" sz="1000" dirty="0">
              <a:latin typeface="微软雅黑" panose="020B0503020204020204" pitchFamily="34" charset="-122"/>
              <a:ea typeface="微软雅黑" panose="020B0503020204020204" pitchFamily="34" charset="-122"/>
            </a:endParaRPr>
          </a:p>
          <a:p>
            <a:pPr marL="628650" lvl="1" indent="-171450">
              <a:lnSpc>
                <a:spcPct val="150000"/>
              </a:lnSpc>
              <a:buFont typeface="Arial" panose="020B0604020202020204" pitchFamily="34" charset="0"/>
              <a:buChar char="•"/>
            </a:pPr>
            <a:r>
              <a:rPr lang="zh-CN" altLang="en-US" sz="1000" dirty="0">
                <a:latin typeface="微软雅黑" panose="020B0503020204020204" pitchFamily="34" charset="-122"/>
                <a:ea typeface="微软雅黑" panose="020B0503020204020204" pitchFamily="34" charset="-122"/>
              </a:rPr>
              <a:t>实践应用操作概念并以团队为单位实际设计实物机器人</a:t>
            </a:r>
            <a:endParaRPr lang="en-US" altLang="zh-CN" sz="1000" dirty="0">
              <a:latin typeface="微软雅黑" panose="020B0503020204020204" pitchFamily="34" charset="-122"/>
              <a:ea typeface="微软雅黑" panose="020B0503020204020204" pitchFamily="34" charset="-122"/>
            </a:endParaRPr>
          </a:p>
          <a:p>
            <a:pPr marL="628650" lvl="1" indent="-171450">
              <a:lnSpc>
                <a:spcPct val="150000"/>
              </a:lnSpc>
              <a:buFont typeface="Arial" panose="020B0604020202020204" pitchFamily="34" charset="0"/>
              <a:buChar char="•"/>
            </a:pPr>
            <a:r>
              <a:rPr lang="zh-CN" altLang="en-US" sz="1000" dirty="0">
                <a:latin typeface="微软雅黑" panose="020B0503020204020204" pitchFamily="34" charset="-122"/>
                <a:ea typeface="微软雅黑" panose="020B0503020204020204" pitchFamily="34" charset="-122"/>
              </a:rPr>
              <a:t>使用工程学及理论科学的基本概念来参与解决机器人工程和人工智能中的复杂的判定和设计</a:t>
            </a:r>
            <a:endParaRPr lang="en-US" altLang="zh-CN" sz="1000" dirty="0">
              <a:latin typeface="微软雅黑" panose="020B0503020204020204" pitchFamily="34" charset="-122"/>
              <a:ea typeface="微软雅黑" panose="020B0503020204020204" pitchFamily="34" charset="-122"/>
            </a:endParaRPr>
          </a:p>
          <a:p>
            <a:pPr marL="628650" lvl="1" indent="-171450">
              <a:lnSpc>
                <a:spcPct val="150000"/>
              </a:lnSpc>
              <a:buFont typeface="Arial" panose="020B0604020202020204" pitchFamily="34" charset="0"/>
              <a:buChar char="•"/>
            </a:pPr>
            <a:r>
              <a:rPr lang="zh-CN" altLang="en-US" sz="1000" dirty="0">
                <a:latin typeface="微软雅黑" panose="020B0503020204020204" pitchFamily="34" charset="-122"/>
                <a:ea typeface="微软雅黑" panose="020B0503020204020204" pitchFamily="34" charset="-122"/>
              </a:rPr>
              <a:t>完成课程的学院能够独立以及以团队形式组件机器人，并能够熟练掌握机器人和人工智能领域的英语应用</a:t>
            </a:r>
            <a:endParaRPr lang="en-US" altLang="zh-CN" sz="1000" dirty="0">
              <a:latin typeface="微软雅黑" panose="020B0503020204020204" pitchFamily="34" charset="-122"/>
              <a:ea typeface="微软雅黑" panose="020B0503020204020204" pitchFamily="34" charset="-122"/>
            </a:endParaRPr>
          </a:p>
          <a:p>
            <a:pPr marL="628650" lvl="1" indent="-171450">
              <a:lnSpc>
                <a:spcPct val="150000"/>
              </a:lnSpc>
              <a:buFont typeface="Arial" panose="020B0604020202020204" pitchFamily="34" charset="0"/>
              <a:buChar char="•"/>
            </a:pPr>
            <a:r>
              <a:rPr lang="zh-CN" altLang="en-US" sz="1000" dirty="0">
                <a:latin typeface="微软雅黑" panose="020B0503020204020204" pitchFamily="34" charset="-122"/>
                <a:ea typeface="微软雅黑" panose="020B0503020204020204" pitchFamily="34" charset="-122"/>
              </a:rPr>
              <a:t>学院可以期望从课程中了解人工智能及机器人的未来应用，职业规划和个人的发展方向</a:t>
            </a:r>
            <a:endParaRPr lang="en-US" altLang="zh-CN" sz="1000" dirty="0">
              <a:latin typeface="微软雅黑" panose="020B0503020204020204" pitchFamily="34" charset="-122"/>
              <a:ea typeface="微软雅黑" panose="020B0503020204020204" pitchFamily="34" charset="-122"/>
            </a:endParaRPr>
          </a:p>
        </p:txBody>
      </p:sp>
      <p:sp>
        <p:nvSpPr>
          <p:cNvPr id="41" name="矩形 40"/>
          <p:cNvSpPr/>
          <p:nvPr/>
        </p:nvSpPr>
        <p:spPr>
          <a:xfrm>
            <a:off x="2461518" y="3716017"/>
            <a:ext cx="2216150" cy="398780"/>
          </a:xfrm>
          <a:prstGeom prst="rect">
            <a:avLst/>
          </a:prstGeom>
          <a:noFill/>
        </p:spPr>
        <p:txBody>
          <a:bodyPr wrap="square" lIns="91440" tIns="45720" rIns="91440" bIns="45720">
            <a:spAutoFit/>
          </a:bodyPr>
          <a:lstStyle/>
          <a:p>
            <a:r>
              <a:rPr lang="en-US" altLang="zh-CN" sz="2000" b="0" cap="none" spc="0" dirty="0">
                <a:ln w="0"/>
                <a:solidFill>
                  <a:srgbClr val="009999"/>
                </a:solidFill>
                <a:latin typeface="Impact" panose="020B0806030902050204" pitchFamily="34" charset="0"/>
                <a:ea typeface="微软雅黑" panose="020B0503020204020204" pitchFamily="34" charset="-122"/>
              </a:rPr>
              <a:t>Program </a:t>
            </a:r>
            <a:r>
              <a:rPr lang="en-US" altLang="zh-CN" sz="2000" dirty="0">
                <a:ln w="0"/>
                <a:solidFill>
                  <a:srgbClr val="009999"/>
                </a:solidFill>
                <a:latin typeface="Impact" panose="020B0806030902050204" pitchFamily="34" charset="0"/>
                <a:ea typeface="微软雅黑" panose="020B0503020204020204" pitchFamily="34" charset="-122"/>
              </a:rPr>
              <a:t>Course</a:t>
            </a:r>
            <a:endParaRPr lang="en-US" altLang="zh-CN" sz="2000" b="0" cap="none" spc="0" dirty="0">
              <a:ln w="0"/>
              <a:solidFill>
                <a:srgbClr val="009999"/>
              </a:solidFill>
              <a:latin typeface="Impact" panose="020B0806030902050204" pitchFamily="34" charset="0"/>
              <a:ea typeface="微软雅黑" panose="020B0503020204020204" pitchFamily="34" charset="-122"/>
            </a:endParaRPr>
          </a:p>
        </p:txBody>
      </p:sp>
      <p:graphicFrame>
        <p:nvGraphicFramePr>
          <p:cNvPr id="4" name="表格 3"/>
          <p:cNvGraphicFramePr>
            <a:graphicFrameLocks noGrp="1"/>
          </p:cNvGraphicFramePr>
          <p:nvPr/>
        </p:nvGraphicFramePr>
        <p:xfrm>
          <a:off x="2545647" y="4114797"/>
          <a:ext cx="4180822" cy="3656203"/>
        </p:xfrm>
        <a:graphic>
          <a:graphicData uri="http://schemas.openxmlformats.org/drawingml/2006/table">
            <a:tbl>
              <a:tblPr firstRow="1" bandRow="1">
                <a:tableStyleId>{5C22544A-7EE6-4342-B048-85BDC9FD1C3A}</a:tableStyleId>
              </a:tblPr>
              <a:tblGrid>
                <a:gridCol w="4180822"/>
              </a:tblGrid>
              <a:tr h="182284">
                <a:tc>
                  <a:txBody>
                    <a:bodyPr/>
                    <a:lstStyle/>
                    <a:p>
                      <a:pPr algn="ctr"/>
                      <a:r>
                        <a:rPr lang="zh-CN" altLang="en-US" b="1" dirty="0">
                          <a:solidFill>
                            <a:schemeClr val="bg1"/>
                          </a:solidFill>
                          <a:latin typeface="微软雅黑" panose="020B0503020204020204" pitchFamily="34" charset="-122"/>
                          <a:ea typeface="微软雅黑" panose="020B0503020204020204" pitchFamily="34" charset="-122"/>
                        </a:rPr>
                        <a:t>核心课程</a:t>
                      </a:r>
                      <a:endParaRPr lang="zh-CN" altLang="en-US" b="1" dirty="0">
                        <a:solidFill>
                          <a:schemeClr val="bg1"/>
                        </a:solidFill>
                        <a:latin typeface="微软雅黑" panose="020B0503020204020204" pitchFamily="34" charset="-122"/>
                        <a:ea typeface="微软雅黑" panose="020B0503020204020204" pitchFamily="34" charset="-122"/>
                      </a:endParaRPr>
                    </a:p>
                  </a:txBody>
                  <a:tcPr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1">
                        <a:lumMod val="75000"/>
                      </a:schemeClr>
                    </a:solidFill>
                  </a:tcPr>
                </a:tc>
              </a:tr>
              <a:tr h="2361356">
                <a:tc>
                  <a:txBody>
                    <a:bodyPr/>
                    <a:lstStyle/>
                    <a:p>
                      <a:pPr marL="285750" marR="0" indent="-285750" algn="l" defTabSz="685800" rtl="0" eaLnBrk="1" fontAlgn="auto" latinLnBrk="0" hangingPunct="1">
                        <a:lnSpc>
                          <a:spcPct val="150000"/>
                        </a:lnSpc>
                        <a:spcBef>
                          <a:spcPts val="0"/>
                        </a:spcBef>
                        <a:spcAft>
                          <a:spcPts val="0"/>
                        </a:spcAft>
                        <a:buClrTx/>
                        <a:buSzTx/>
                        <a:buFont typeface="Wingdings" panose="05000000000000000000" pitchFamily="2" charset="2"/>
                        <a:buChar char="l"/>
                        <a:defRPr/>
                      </a:pPr>
                      <a:r>
                        <a:rPr lang="en-US" altLang="zh-CN" sz="900" dirty="0">
                          <a:solidFill>
                            <a:schemeClr val="tx1"/>
                          </a:solidFill>
                          <a:latin typeface="微软雅黑" panose="020B0503020204020204" pitchFamily="34" charset="-122"/>
                          <a:ea typeface="微软雅黑" panose="020B0503020204020204" pitchFamily="34" charset="-122"/>
                        </a:rPr>
                        <a:t>Introduction to Robotic Design and Artificial Intelligence (36 UW class hours)</a:t>
                      </a:r>
                      <a:endParaRPr lang="en-US" altLang="zh-CN" sz="900" dirty="0">
                        <a:solidFill>
                          <a:schemeClr val="tx1"/>
                        </a:solidFill>
                        <a:latin typeface="微软雅黑" panose="020B0503020204020204" pitchFamily="34" charset="-122"/>
                        <a:ea typeface="微软雅黑" panose="020B0503020204020204" pitchFamily="34" charset="-122"/>
                      </a:endParaRPr>
                    </a:p>
                    <a:p>
                      <a:pPr marL="628650" marR="0" lvl="1" indent="-285750" algn="l" defTabSz="685800" rtl="0" eaLnBrk="1" fontAlgn="auto" latinLnBrk="0" hangingPunct="1">
                        <a:lnSpc>
                          <a:spcPct val="150000"/>
                        </a:lnSpc>
                        <a:spcBef>
                          <a:spcPts val="0"/>
                        </a:spcBef>
                        <a:spcAft>
                          <a:spcPts val="0"/>
                        </a:spcAft>
                        <a:buClrTx/>
                        <a:buSzTx/>
                        <a:buFont typeface="Arial" panose="020B0604020202020204" pitchFamily="34" charset="0"/>
                        <a:buChar char="•"/>
                        <a:defRPr/>
                      </a:pPr>
                      <a:r>
                        <a:rPr lang="en-US" altLang="en-US" sz="900" dirty="0">
                          <a:solidFill>
                            <a:schemeClr val="tx1"/>
                          </a:solidFill>
                          <a:latin typeface="微软雅黑" panose="020B0503020204020204" pitchFamily="34" charset="-122"/>
                          <a:ea typeface="微软雅黑" panose="020B0503020204020204" pitchFamily="34" charset="-122"/>
                        </a:rPr>
                        <a:t>了解机器人的工作原理和动态运行，以及人工智能的应用</a:t>
                      </a:r>
                      <a:endParaRPr lang="en-US" altLang="en-US" sz="900" dirty="0">
                        <a:solidFill>
                          <a:schemeClr val="tx1"/>
                        </a:solidFill>
                        <a:latin typeface="微软雅黑" panose="020B0503020204020204" pitchFamily="34" charset="-122"/>
                        <a:ea typeface="微软雅黑" panose="020B0503020204020204" pitchFamily="34" charset="-122"/>
                      </a:endParaRPr>
                    </a:p>
                    <a:p>
                      <a:pPr marL="628650" marR="0" lvl="1" indent="-285750" algn="l" defTabSz="685800" rtl="0" eaLnBrk="1" fontAlgn="auto" latinLnBrk="0" hangingPunct="1">
                        <a:lnSpc>
                          <a:spcPct val="150000"/>
                        </a:lnSpc>
                        <a:spcBef>
                          <a:spcPts val="0"/>
                        </a:spcBef>
                        <a:spcAft>
                          <a:spcPts val="0"/>
                        </a:spcAft>
                        <a:buClrTx/>
                        <a:buSzTx/>
                        <a:buFont typeface="Arial" panose="020B0604020202020204" pitchFamily="34" charset="0"/>
                        <a:buChar char="•"/>
                        <a:defRPr/>
                      </a:pPr>
                      <a:r>
                        <a:rPr lang="en-US" altLang="en-US" sz="900" dirty="0">
                          <a:solidFill>
                            <a:schemeClr val="tx1"/>
                          </a:solidFill>
                          <a:latin typeface="微软雅黑" panose="020B0503020204020204" pitchFamily="34" charset="-122"/>
                          <a:ea typeface="微软雅黑" panose="020B0503020204020204" pitchFamily="34" charset="-122"/>
                        </a:rPr>
                        <a:t>同学分组分工参与设计机器人运行程序，利用人工智能完善机器人运行模式</a:t>
                      </a:r>
                      <a:endParaRPr lang="en-US" altLang="en-US" sz="900" dirty="0">
                        <a:solidFill>
                          <a:schemeClr val="tx1"/>
                        </a:solidFill>
                        <a:latin typeface="微软雅黑" panose="020B0503020204020204" pitchFamily="34" charset="-122"/>
                        <a:ea typeface="微软雅黑" panose="020B0503020204020204" pitchFamily="34" charset="-122"/>
                      </a:endParaRPr>
                    </a:p>
                    <a:p>
                      <a:pPr marL="628650" marR="0" lvl="1" indent="-285750" algn="l" defTabSz="685800" rtl="0" eaLnBrk="1" fontAlgn="auto" latinLnBrk="0" hangingPunct="1">
                        <a:lnSpc>
                          <a:spcPct val="150000"/>
                        </a:lnSpc>
                        <a:spcBef>
                          <a:spcPts val="0"/>
                        </a:spcBef>
                        <a:spcAft>
                          <a:spcPts val="0"/>
                        </a:spcAft>
                        <a:buClrTx/>
                        <a:buSzTx/>
                        <a:buFont typeface="Arial" panose="020B0604020202020204" pitchFamily="34" charset="0"/>
                        <a:buChar char="•"/>
                        <a:defRPr/>
                      </a:pPr>
                      <a:r>
                        <a:rPr lang="en-US" altLang="en-US" sz="900" dirty="0">
                          <a:solidFill>
                            <a:schemeClr val="tx1"/>
                          </a:solidFill>
                          <a:latin typeface="微软雅黑" panose="020B0503020204020204" pitchFamily="34" charset="-122"/>
                          <a:ea typeface="微软雅黑" panose="020B0503020204020204" pitchFamily="34" charset="-122"/>
                        </a:rPr>
                        <a:t>华盛顿大学组织学生参观访问3个华大的核心实验室或和机器人人工智能相关的研发创投企业</a:t>
                      </a:r>
                      <a:endParaRPr lang="en-US" altLang="en-US" sz="900" dirty="0">
                        <a:solidFill>
                          <a:schemeClr val="tx1"/>
                        </a:solidFill>
                        <a:latin typeface="微软雅黑" panose="020B0503020204020204" pitchFamily="34" charset="-122"/>
                        <a:ea typeface="微软雅黑" panose="020B0503020204020204" pitchFamily="34" charset="-122"/>
                      </a:endParaRPr>
                    </a:p>
                    <a:p>
                      <a:pPr marL="628650" marR="0" lvl="1" indent="-285750" algn="l" defTabSz="685800" rtl="0" eaLnBrk="1" fontAlgn="auto" latinLnBrk="0" hangingPunct="1">
                        <a:lnSpc>
                          <a:spcPct val="150000"/>
                        </a:lnSpc>
                        <a:spcBef>
                          <a:spcPts val="0"/>
                        </a:spcBef>
                        <a:spcAft>
                          <a:spcPts val="0"/>
                        </a:spcAft>
                        <a:buClrTx/>
                        <a:buSzTx/>
                        <a:buFont typeface="Arial" panose="020B0604020202020204" pitchFamily="34" charset="0"/>
                        <a:buChar char="•"/>
                        <a:defRPr/>
                      </a:pPr>
                      <a:r>
                        <a:rPr lang="en-US" altLang="en-US" sz="900" dirty="0">
                          <a:solidFill>
                            <a:schemeClr val="tx1"/>
                          </a:solidFill>
                          <a:latin typeface="微软雅黑" panose="020B0503020204020204" pitchFamily="34" charset="-122"/>
                          <a:ea typeface="微软雅黑" panose="020B0503020204020204" pitchFamily="34" charset="-122"/>
                        </a:rPr>
                        <a:t>华大可能安排的访问目的地：WWAMI Institute for Simulation in Healthcare (WISH), </a:t>
                      </a:r>
                      <a:r>
                        <a:rPr lang="en-US" altLang="en-US" sz="900" dirty="0" err="1">
                          <a:solidFill>
                            <a:schemeClr val="tx1"/>
                          </a:solidFill>
                          <a:latin typeface="微软雅黑" panose="020B0503020204020204" pitchFamily="34" charset="-122"/>
                          <a:ea typeface="微软雅黑" panose="020B0503020204020204" pitchFamily="34" charset="-122"/>
                        </a:rPr>
                        <a:t>WiBotic</a:t>
                      </a:r>
                      <a:r>
                        <a:rPr lang="en-US" altLang="en-US" sz="900" dirty="0">
                          <a:solidFill>
                            <a:schemeClr val="tx1"/>
                          </a:solidFill>
                          <a:latin typeface="微软雅黑" panose="020B0503020204020204" pitchFamily="34" charset="-122"/>
                          <a:ea typeface="微软雅黑" panose="020B0503020204020204" pitchFamily="34" charset="-122"/>
                        </a:rPr>
                        <a:t>, the UW’s Sensor Systems Lab, Robotics and State Estimation Lab, Movement Control Lab或其他</a:t>
                      </a:r>
                      <a:endParaRPr lang="en-US" altLang="en-US" sz="900" dirty="0">
                        <a:solidFill>
                          <a:schemeClr val="tx1"/>
                        </a:solidFill>
                        <a:latin typeface="微软雅黑" panose="020B0503020204020204" pitchFamily="34" charset="-122"/>
                        <a:ea typeface="微软雅黑" panose="020B0503020204020204" pitchFamily="34" charset="-122"/>
                      </a:endParaRPr>
                    </a:p>
                    <a:p>
                      <a:pPr marL="285750" marR="0" indent="-285750" algn="l" defTabSz="685800" rtl="0" eaLnBrk="1" fontAlgn="auto" latinLnBrk="0" hangingPunct="1">
                        <a:lnSpc>
                          <a:spcPct val="150000"/>
                        </a:lnSpc>
                        <a:spcBef>
                          <a:spcPts val="0"/>
                        </a:spcBef>
                        <a:spcAft>
                          <a:spcPts val="0"/>
                        </a:spcAft>
                        <a:buClrTx/>
                        <a:buSzTx/>
                        <a:buFont typeface="Wingdings" panose="05000000000000000000" pitchFamily="2" charset="2"/>
                        <a:buChar char="l"/>
                        <a:defRPr/>
                      </a:pPr>
                      <a:endParaRPr lang="en-US" altLang="zh-CN" sz="900" dirty="0">
                        <a:solidFill>
                          <a:schemeClr val="tx1"/>
                        </a:solidFill>
                        <a:latin typeface="微软雅黑" panose="020B0503020204020204" pitchFamily="34" charset="-122"/>
                        <a:ea typeface="微软雅黑" panose="020B0503020204020204" pitchFamily="34" charset="-122"/>
                      </a:endParaRPr>
                    </a:p>
                    <a:p>
                      <a:pPr marL="285750" marR="0" indent="-285750" algn="l" defTabSz="685800" rtl="0" eaLnBrk="1" fontAlgn="auto" latinLnBrk="0" hangingPunct="1">
                        <a:lnSpc>
                          <a:spcPct val="150000"/>
                        </a:lnSpc>
                        <a:spcBef>
                          <a:spcPts val="0"/>
                        </a:spcBef>
                        <a:spcAft>
                          <a:spcPts val="0"/>
                        </a:spcAft>
                        <a:buClrTx/>
                        <a:buSzTx/>
                        <a:buFont typeface="Wingdings" panose="05000000000000000000" pitchFamily="2" charset="2"/>
                        <a:buChar char="l"/>
                        <a:defRPr/>
                      </a:pPr>
                      <a:r>
                        <a:rPr lang="en-US" altLang="zh-CN" sz="900" dirty="0">
                          <a:solidFill>
                            <a:schemeClr val="tx1"/>
                          </a:solidFill>
                          <a:latin typeface="微软雅黑" panose="020B0503020204020204" pitchFamily="34" charset="-122"/>
                          <a:ea typeface="微软雅黑" panose="020B0503020204020204" pitchFamily="34" charset="-122"/>
                        </a:rPr>
                        <a:t>Presentation Skills for STEM (10 UW class hours)</a:t>
                      </a:r>
                      <a:endParaRPr lang="en-US" altLang="zh-CN" sz="900" dirty="0">
                        <a:solidFill>
                          <a:schemeClr val="tx1"/>
                        </a:solidFill>
                        <a:latin typeface="微软雅黑" panose="020B0503020204020204" pitchFamily="34" charset="-122"/>
                        <a:ea typeface="微软雅黑" panose="020B0503020204020204" pitchFamily="34" charset="-122"/>
                      </a:endParaRPr>
                    </a:p>
                    <a:p>
                      <a:pPr marL="628650" marR="0" lvl="1" indent="-285750" algn="l" defTabSz="685800" rtl="0" eaLnBrk="1" fontAlgn="auto" latinLnBrk="0" hangingPunct="1">
                        <a:lnSpc>
                          <a:spcPct val="150000"/>
                        </a:lnSpc>
                        <a:spcBef>
                          <a:spcPts val="0"/>
                        </a:spcBef>
                        <a:spcAft>
                          <a:spcPts val="0"/>
                        </a:spcAft>
                        <a:buClrTx/>
                        <a:buSzTx/>
                        <a:buFont typeface="Arial" panose="020B0604020202020204" pitchFamily="34" charset="0"/>
                        <a:buChar char="•"/>
                        <a:defRPr/>
                      </a:pPr>
                      <a:r>
                        <a:rPr lang="en-US" altLang="en-US" sz="900" dirty="0">
                          <a:solidFill>
                            <a:schemeClr val="tx1"/>
                          </a:solidFill>
                          <a:latin typeface="微软雅黑" panose="020B0503020204020204" pitchFamily="34" charset="-122"/>
                          <a:ea typeface="微软雅黑" panose="020B0503020204020204" pitchFamily="34" charset="-122"/>
                        </a:rPr>
                        <a:t>每周5小时培训STEM专业英语的应用</a:t>
                      </a:r>
                      <a:endParaRPr lang="en-US" altLang="en-US" sz="900" dirty="0">
                        <a:solidFill>
                          <a:schemeClr val="tx1"/>
                        </a:solidFill>
                        <a:latin typeface="微软雅黑" panose="020B0503020204020204" pitchFamily="34" charset="-122"/>
                        <a:ea typeface="微软雅黑" panose="020B0503020204020204" pitchFamily="34" charset="-122"/>
                      </a:endParaRPr>
                    </a:p>
                    <a:p>
                      <a:pPr marL="628650" marR="0" lvl="1" indent="-285750" algn="l" defTabSz="685800" rtl="0" eaLnBrk="1" fontAlgn="auto" latinLnBrk="0" hangingPunct="1">
                        <a:lnSpc>
                          <a:spcPct val="150000"/>
                        </a:lnSpc>
                        <a:spcBef>
                          <a:spcPts val="0"/>
                        </a:spcBef>
                        <a:spcAft>
                          <a:spcPts val="0"/>
                        </a:spcAft>
                        <a:buClrTx/>
                        <a:buSzTx/>
                        <a:buFont typeface="Arial" panose="020B0604020202020204" pitchFamily="34" charset="0"/>
                        <a:buChar char="•"/>
                        <a:defRPr/>
                      </a:pPr>
                      <a:r>
                        <a:rPr lang="en-US" altLang="en-US" sz="900" dirty="0">
                          <a:solidFill>
                            <a:schemeClr val="tx1"/>
                          </a:solidFill>
                          <a:latin typeface="微软雅黑" panose="020B0503020204020204" pitchFamily="34" charset="-122"/>
                          <a:ea typeface="微软雅黑" panose="020B0503020204020204" pitchFamily="34" charset="-122"/>
                        </a:rPr>
                        <a:t>培养学生的STEM英语表达能力，为小组最后的Presentation做充分准备，并为将来能在英语环境下更高层次的学习做铺垫</a:t>
                      </a:r>
                      <a:endParaRPr lang="en-US" altLang="zh-CN" sz="900" dirty="0">
                        <a:solidFill>
                          <a:schemeClr val="tx1"/>
                        </a:solidFill>
                        <a:latin typeface="微软雅黑" panose="020B0503020204020204" pitchFamily="34" charset="-122"/>
                        <a:ea typeface="微软雅黑" panose="020B0503020204020204" pitchFamily="34" charset="-122"/>
                      </a:endParaRPr>
                    </a:p>
                  </a:txBody>
                  <a:tcPr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bg1">
                        <a:lumMod val="95000"/>
                      </a:schemeClr>
                    </a:solidFill>
                  </a:tcPr>
                </a:tc>
              </a:tr>
            </a:tbl>
          </a:graphicData>
        </a:graphic>
      </p:graphicFrame>
      <p:sp>
        <p:nvSpPr>
          <p:cNvPr id="28" name="矩形 27"/>
          <p:cNvSpPr/>
          <p:nvPr/>
        </p:nvSpPr>
        <p:spPr>
          <a:xfrm>
            <a:off x="0" y="-1"/>
            <a:ext cx="6858000" cy="413251"/>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9" name="矩形 28"/>
          <p:cNvSpPr/>
          <p:nvPr/>
        </p:nvSpPr>
        <p:spPr>
          <a:xfrm>
            <a:off x="166869" y="78674"/>
            <a:ext cx="4043182" cy="253916"/>
          </a:xfrm>
          <a:prstGeom prst="rect">
            <a:avLst/>
          </a:prstGeom>
          <a:solidFill>
            <a:schemeClr val="bg1"/>
          </a:solidFill>
          <a:effectLst>
            <a:outerShdw blurRad="50800" dist="38100" dir="2700000" algn="tl" rotWithShape="0">
              <a:prstClr val="black">
                <a:alpha val="40000"/>
              </a:prstClr>
            </a:outerShdw>
          </a:effectLst>
        </p:spPr>
        <p:txBody>
          <a:bodyPr wrap="square">
            <a:spAutoFit/>
          </a:bodyPr>
          <a:lstStyle/>
          <a:p>
            <a:r>
              <a:rPr lang="zh-CN" altLang="en-US" sz="1050" dirty="0">
                <a:solidFill>
                  <a:schemeClr val="accent1">
                    <a:lumMod val="50000"/>
                  </a:schemeClr>
                </a:solidFill>
                <a:ea typeface="微软雅黑" panose="020B0503020204020204" pitchFamily="34" charset="-122"/>
              </a:rPr>
              <a:t>华盛顿大学暑期人工智能和机器人设计</a:t>
            </a:r>
            <a:r>
              <a:rPr lang="zh-CN" altLang="en-US" sz="1050" dirty="0">
                <a:solidFill>
                  <a:schemeClr val="accent1">
                    <a:lumMod val="50000"/>
                  </a:schemeClr>
                </a:solidFill>
                <a:latin typeface="微软雅黑" panose="020B0503020204020204" pitchFamily="34" charset="-122"/>
                <a:ea typeface="微软雅黑" panose="020B0503020204020204" pitchFamily="34" charset="-122"/>
                <a:cs typeface="微软雅黑" panose="020B0503020204020204" pitchFamily="34" charset="-122"/>
              </a:rPr>
              <a:t>项目</a:t>
            </a:r>
            <a:r>
              <a:rPr lang="en-US" altLang="zh-CN" sz="1050" dirty="0">
                <a:solidFill>
                  <a:schemeClr val="accent1">
                    <a:lumMod val="50000"/>
                  </a:schemeClr>
                </a:solidFill>
                <a:latin typeface="微软雅黑" panose="020B0503020204020204" pitchFamily="34" charset="-122"/>
                <a:ea typeface="微软雅黑" panose="020B0503020204020204" pitchFamily="34" charset="-122"/>
                <a:cs typeface="微软雅黑" panose="020B0503020204020204" pitchFamily="34" charset="-122"/>
              </a:rPr>
              <a:t>(UWS/ROB/2018</a:t>
            </a:r>
            <a:r>
              <a:rPr lang="en-US" altLang="zh-CN" sz="1050" dirty="0">
                <a:solidFill>
                  <a:schemeClr val="accent1">
                    <a:lumMod val="50000"/>
                  </a:schemeClr>
                </a:solidFill>
                <a:ea typeface="微软雅黑" panose="020B0503020204020204" pitchFamily="34" charset="-122"/>
              </a:rPr>
              <a:t>/</a:t>
            </a:r>
            <a:r>
              <a:rPr lang="zh-CN" altLang="en-US" sz="1050" dirty="0">
                <a:solidFill>
                  <a:schemeClr val="accent1">
                    <a:lumMod val="50000"/>
                  </a:schemeClr>
                </a:solidFill>
                <a:ea typeface="微软雅黑" panose="020B0503020204020204" pitchFamily="34" charset="-122"/>
              </a:rPr>
              <a:t>夏</a:t>
            </a:r>
            <a:r>
              <a:rPr lang="en-US" altLang="zh-CN" sz="1050" dirty="0">
                <a:solidFill>
                  <a:schemeClr val="accent1">
                    <a:lumMod val="50000"/>
                  </a:schemeClr>
                </a:solidFill>
                <a:ea typeface="微软雅黑" panose="020B0503020204020204" pitchFamily="34" charset="-122"/>
              </a:rPr>
              <a:t>)</a:t>
            </a:r>
            <a:endParaRPr lang="zh-CN" altLang="en-US" sz="1050" dirty="0">
              <a:solidFill>
                <a:schemeClr val="accent1">
                  <a:lumMod val="50000"/>
                </a:schemeClr>
              </a:solidFill>
              <a:ea typeface="微软雅黑" panose="020B0503020204020204" pitchFamily="34" charset="-122"/>
            </a:endParaRPr>
          </a:p>
        </p:txBody>
      </p:sp>
      <p:graphicFrame>
        <p:nvGraphicFramePr>
          <p:cNvPr id="34" name="表格 33"/>
          <p:cNvGraphicFramePr>
            <a:graphicFrameLocks noGrp="1"/>
          </p:cNvGraphicFramePr>
          <p:nvPr/>
        </p:nvGraphicFramePr>
        <p:xfrm>
          <a:off x="147046" y="447725"/>
          <a:ext cx="4850404" cy="297691"/>
        </p:xfrm>
        <a:graphic>
          <a:graphicData uri="http://schemas.openxmlformats.org/drawingml/2006/table">
            <a:tbl>
              <a:tblPr firstRow="1" bandRow="1">
                <a:tableStyleId>{5C22544A-7EE6-4342-B048-85BDC9FD1C3A}</a:tableStyleId>
              </a:tblPr>
              <a:tblGrid>
                <a:gridCol w="1212601"/>
                <a:gridCol w="1212601"/>
                <a:gridCol w="1212601"/>
                <a:gridCol w="1212601"/>
              </a:tblGrid>
              <a:tr h="297691">
                <a:tc>
                  <a:txBody>
                    <a:bodyPr/>
                    <a:lstStyle/>
                    <a:p>
                      <a:pPr algn="ctr"/>
                      <a:r>
                        <a:rPr lang="en-US" altLang="zh-CN" dirty="0">
                          <a:solidFill>
                            <a:schemeClr val="accent1">
                              <a:lumMod val="75000"/>
                            </a:schemeClr>
                          </a:solidFill>
                          <a:ea typeface="微软雅黑" panose="020B0503020204020204" pitchFamily="34" charset="-122"/>
                        </a:rPr>
                        <a:t>Study</a:t>
                      </a:r>
                      <a:endParaRPr lang="zh-CN" altLang="en-US" dirty="0">
                        <a:solidFill>
                          <a:schemeClr val="accent1">
                            <a:lumMod val="75000"/>
                          </a:schemeClr>
                        </a:solidFill>
                        <a:ea typeface="微软雅黑" panose="020B0503020204020204" pitchFamily="34" charset="-122"/>
                      </a:endParaRPr>
                    </a:p>
                  </a:txBody>
                  <a:tcPr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a:r>
                        <a:rPr lang="en-US" altLang="zh-CN" dirty="0">
                          <a:solidFill>
                            <a:schemeClr val="tx2">
                              <a:lumMod val="75000"/>
                            </a:schemeClr>
                          </a:solidFill>
                          <a:ea typeface="微软雅黑" panose="020B0503020204020204" pitchFamily="34" charset="-122"/>
                        </a:rPr>
                        <a:t>Life</a:t>
                      </a:r>
                      <a:endParaRPr lang="zh-CN" altLang="en-US" dirty="0">
                        <a:solidFill>
                          <a:schemeClr val="tx2">
                            <a:lumMod val="75000"/>
                          </a:schemeClr>
                        </a:solidFill>
                        <a:ea typeface="微软雅黑" panose="020B0503020204020204" pitchFamily="34" charset="-122"/>
                      </a:endParaRPr>
                    </a:p>
                  </a:txBody>
                  <a:tcPr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lang="en-US" altLang="zh-CN" dirty="0">
                          <a:solidFill>
                            <a:schemeClr val="tx2">
                              <a:lumMod val="75000"/>
                            </a:schemeClr>
                          </a:solidFill>
                          <a:ea typeface="微软雅黑" panose="020B0503020204020204" pitchFamily="34" charset="-122"/>
                        </a:rPr>
                        <a:t>Fee</a:t>
                      </a:r>
                      <a:endParaRPr lang="zh-CN" altLang="en-US" dirty="0">
                        <a:solidFill>
                          <a:schemeClr val="tx2">
                            <a:lumMod val="75000"/>
                          </a:schemeClr>
                        </a:solidFill>
                        <a:ea typeface="微软雅黑" panose="020B0503020204020204" pitchFamily="34" charset="-122"/>
                      </a:endParaRPr>
                    </a:p>
                  </a:txBody>
                  <a:tcPr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lang="en-US" altLang="zh-CN" dirty="0">
                          <a:solidFill>
                            <a:schemeClr val="tx2">
                              <a:lumMod val="75000"/>
                            </a:schemeClr>
                          </a:solidFill>
                          <a:ea typeface="微软雅黑" panose="020B0503020204020204" pitchFamily="34" charset="-122"/>
                        </a:rPr>
                        <a:t>Sign up</a:t>
                      </a:r>
                      <a:endParaRPr lang="zh-CN" altLang="en-US" dirty="0">
                        <a:solidFill>
                          <a:schemeClr val="tx2">
                            <a:lumMod val="75000"/>
                          </a:schemeClr>
                        </a:solidFill>
                        <a:ea typeface="微软雅黑" panose="020B0503020204020204" pitchFamily="34" charset="-122"/>
                      </a:endParaRPr>
                    </a:p>
                  </a:txBody>
                  <a:tcPr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r>
            </a:tbl>
          </a:graphicData>
        </a:graphic>
      </p:graphicFrame>
      <p:sp>
        <p:nvSpPr>
          <p:cNvPr id="31" name="矩形 30"/>
          <p:cNvSpPr/>
          <p:nvPr/>
        </p:nvSpPr>
        <p:spPr>
          <a:xfrm>
            <a:off x="4345024" y="68425"/>
            <a:ext cx="623570" cy="291828"/>
          </a:xfrm>
          <a:prstGeom prst="rect">
            <a:avLst/>
          </a:prstGeom>
          <a:solidFill>
            <a:schemeClr val="accent1">
              <a:lumMod val="7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dirty="0">
                <a:latin typeface="微软雅黑" panose="020B0503020204020204" pitchFamily="34" charset="-122"/>
                <a:ea typeface="微软雅黑" panose="020B0503020204020204" pitchFamily="34" charset="-122"/>
              </a:rPr>
              <a:t>搜 索</a:t>
            </a:r>
            <a:endParaRPr lang="zh-CN" altLang="en-US" sz="1100" dirty="0">
              <a:latin typeface="微软雅黑" panose="020B0503020204020204" pitchFamily="34" charset="-122"/>
              <a:ea typeface="微软雅黑" panose="020B0503020204020204" pitchFamily="34" charset="-122"/>
            </a:endParaRPr>
          </a:p>
        </p:txBody>
      </p:sp>
      <p:pic>
        <p:nvPicPr>
          <p:cNvPr id="33" name="图片 32"/>
          <p:cNvPicPr>
            <a:picLocks noChangeAspect="1"/>
          </p:cNvPicPr>
          <p:nvPr/>
        </p:nvPicPr>
        <p:blipFill rotWithShape="1">
          <a:blip r:embed="rId4" cstate="print">
            <a:extLst>
              <a:ext uri="{28A0092B-C50C-407E-A947-70E740481C1C}">
                <a14:useLocalDpi xmlns:a14="http://schemas.microsoft.com/office/drawing/2010/main" val="0"/>
              </a:ext>
            </a:extLst>
          </a:blip>
          <a:srcRect l="4558" t="4558" r="4558" b="4558"/>
          <a:stretch>
            <a:fillRect/>
          </a:stretch>
        </p:blipFill>
        <p:spPr>
          <a:xfrm>
            <a:off x="5173699" y="-1636"/>
            <a:ext cx="1427713" cy="427825"/>
          </a:xfrm>
          <a:prstGeom prst="rect">
            <a:avLst/>
          </a:prstGeom>
        </p:spPr>
      </p:pic>
      <p:grpSp>
        <p:nvGrpSpPr>
          <p:cNvPr id="24" name="组合 23"/>
          <p:cNvGrpSpPr/>
          <p:nvPr/>
        </p:nvGrpSpPr>
        <p:grpSpPr>
          <a:xfrm>
            <a:off x="1492436" y="1005530"/>
            <a:ext cx="696024" cy="3673341"/>
            <a:chOff x="1492436" y="979652"/>
            <a:chExt cx="696024" cy="3673341"/>
          </a:xfrm>
        </p:grpSpPr>
        <p:grpSp>
          <p:nvGrpSpPr>
            <p:cNvPr id="10" name="组合 9"/>
            <p:cNvGrpSpPr/>
            <p:nvPr/>
          </p:nvGrpSpPr>
          <p:grpSpPr>
            <a:xfrm>
              <a:off x="1492436" y="979652"/>
              <a:ext cx="696024" cy="3673341"/>
              <a:chOff x="1535568" y="962402"/>
              <a:chExt cx="696024" cy="3673341"/>
            </a:xfrm>
          </p:grpSpPr>
          <p:sp>
            <p:nvSpPr>
              <p:cNvPr id="21" name="矩形 20"/>
              <p:cNvSpPr/>
              <p:nvPr/>
            </p:nvSpPr>
            <p:spPr>
              <a:xfrm>
                <a:off x="1535568" y="962402"/>
                <a:ext cx="696024" cy="215444"/>
              </a:xfrm>
              <a:prstGeom prst="rect">
                <a:avLst/>
              </a:prstGeom>
              <a:solidFill>
                <a:schemeClr val="tx1">
                  <a:lumMod val="65000"/>
                  <a:lumOff val="35000"/>
                  <a:alpha val="50000"/>
                </a:schemeClr>
              </a:solidFill>
            </p:spPr>
            <p:txBody>
              <a:bodyPr wrap="none" lIns="91440" tIns="45720" rIns="91440" bIns="45720">
                <a:spAutoFit/>
              </a:bodyPr>
              <a:lstStyle/>
              <a:p>
                <a:pPr algn="r"/>
                <a:r>
                  <a:rPr lang="en-US" altLang="en-US" sz="800" dirty="0">
                    <a:ln w="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Teamwork</a:t>
                </a:r>
                <a:endParaRPr lang="zh-CN" altLang="en-US" sz="800" dirty="0">
                  <a:ln w="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58" name="矩形 57"/>
              <p:cNvSpPr/>
              <p:nvPr/>
            </p:nvSpPr>
            <p:spPr>
              <a:xfrm>
                <a:off x="1570165" y="4420299"/>
                <a:ext cx="613546" cy="215444"/>
              </a:xfrm>
              <a:prstGeom prst="rect">
                <a:avLst/>
              </a:prstGeom>
              <a:solidFill>
                <a:schemeClr val="tx1">
                  <a:lumMod val="65000"/>
                  <a:lumOff val="35000"/>
                  <a:alpha val="50000"/>
                </a:schemeClr>
              </a:solidFill>
            </p:spPr>
            <p:txBody>
              <a:bodyPr wrap="square" lIns="91440" tIns="45720" rIns="91440" bIns="45720">
                <a:spAutoFit/>
              </a:bodyPr>
              <a:lstStyle/>
              <a:p>
                <a:pPr algn="r"/>
                <a:r>
                  <a:rPr lang="zh-CN" altLang="en-US" sz="800" dirty="0">
                    <a:ln w="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建筑留影</a:t>
                </a:r>
                <a:endParaRPr lang="zh-CN" altLang="en-US" sz="800" dirty="0">
                  <a:ln w="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sp>
          <p:nvSpPr>
            <p:cNvPr id="36" name="矩形 35"/>
            <p:cNvSpPr/>
            <p:nvPr/>
          </p:nvSpPr>
          <p:spPr>
            <a:xfrm>
              <a:off x="1693093" y="2907418"/>
              <a:ext cx="492443" cy="215444"/>
            </a:xfrm>
            <a:prstGeom prst="rect">
              <a:avLst/>
            </a:prstGeom>
            <a:solidFill>
              <a:schemeClr val="tx1">
                <a:lumMod val="65000"/>
                <a:lumOff val="35000"/>
                <a:alpha val="50000"/>
              </a:schemeClr>
            </a:solidFill>
          </p:spPr>
          <p:txBody>
            <a:bodyPr wrap="none" lIns="91440" tIns="45720" rIns="91440" bIns="45720">
              <a:spAutoFit/>
            </a:bodyPr>
            <a:lstStyle/>
            <a:p>
              <a:pPr algn="r"/>
              <a:r>
                <a:rPr lang="zh-CN" altLang="en-US" sz="800" dirty="0">
                  <a:ln w="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图书馆</a:t>
              </a:r>
              <a:endParaRPr lang="zh-CN" altLang="en-US" sz="800" dirty="0">
                <a:ln w="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pic>
        <p:nvPicPr>
          <p:cNvPr id="3" name="图片 2"/>
          <p:cNvPicPr>
            <a:picLocks noChangeAspect="1"/>
          </p:cNvPicPr>
          <p:nvPr/>
        </p:nvPicPr>
        <p:blipFill>
          <a:blip r:embed="rId5"/>
          <a:stretch>
            <a:fillRect/>
          </a:stretch>
        </p:blipFill>
        <p:spPr>
          <a:xfrm>
            <a:off x="118327" y="7856736"/>
            <a:ext cx="2204850" cy="1509710"/>
          </a:xfrm>
          <a:prstGeom prst="rect">
            <a:avLst/>
          </a:prstGeom>
        </p:spPr>
      </p:pic>
      <p:pic>
        <p:nvPicPr>
          <p:cNvPr id="13" name="图片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3355" y="6067502"/>
            <a:ext cx="2184512" cy="1456341"/>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6858000" cy="413251"/>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 name="矩形 2"/>
          <p:cNvSpPr/>
          <p:nvPr/>
        </p:nvSpPr>
        <p:spPr>
          <a:xfrm>
            <a:off x="166869" y="78674"/>
            <a:ext cx="4043182" cy="253916"/>
          </a:xfrm>
          <a:prstGeom prst="rect">
            <a:avLst/>
          </a:prstGeom>
          <a:solidFill>
            <a:schemeClr val="bg1"/>
          </a:solidFill>
          <a:effectLst>
            <a:outerShdw blurRad="50800" dist="38100" dir="2700000" algn="tl" rotWithShape="0">
              <a:prstClr val="black">
                <a:alpha val="40000"/>
              </a:prstClr>
            </a:outerShdw>
          </a:effectLst>
        </p:spPr>
        <p:txBody>
          <a:bodyPr wrap="square">
            <a:spAutoFit/>
          </a:bodyPr>
          <a:lstStyle/>
          <a:p>
            <a:r>
              <a:rPr lang="zh-CN" altLang="en-US" sz="1050" dirty="0">
                <a:solidFill>
                  <a:schemeClr val="accent1">
                    <a:lumMod val="50000"/>
                  </a:schemeClr>
                </a:solidFill>
                <a:ea typeface="微软雅黑" panose="020B0503020204020204" pitchFamily="34" charset="-122"/>
              </a:rPr>
              <a:t>华盛顿大学暑期人工智能和机器人设计</a:t>
            </a:r>
            <a:r>
              <a:rPr lang="zh-CN" altLang="en-US" sz="1050" dirty="0">
                <a:solidFill>
                  <a:schemeClr val="accent1">
                    <a:lumMod val="50000"/>
                  </a:schemeClr>
                </a:solidFill>
                <a:latin typeface="微软雅黑" panose="020B0503020204020204" pitchFamily="34" charset="-122"/>
                <a:ea typeface="微软雅黑" panose="020B0503020204020204" pitchFamily="34" charset="-122"/>
                <a:cs typeface="微软雅黑" panose="020B0503020204020204" pitchFamily="34" charset="-122"/>
              </a:rPr>
              <a:t>项目</a:t>
            </a:r>
            <a:r>
              <a:rPr lang="en-US" altLang="zh-CN" sz="1050" dirty="0">
                <a:solidFill>
                  <a:schemeClr val="accent1">
                    <a:lumMod val="50000"/>
                  </a:schemeClr>
                </a:solidFill>
                <a:latin typeface="微软雅黑" panose="020B0503020204020204" pitchFamily="34" charset="-122"/>
                <a:ea typeface="微软雅黑" panose="020B0503020204020204" pitchFamily="34" charset="-122"/>
                <a:cs typeface="微软雅黑" panose="020B0503020204020204" pitchFamily="34" charset="-122"/>
              </a:rPr>
              <a:t>(UWS/ROB/2018</a:t>
            </a:r>
            <a:r>
              <a:rPr lang="en-US" altLang="zh-CN" sz="1050" dirty="0">
                <a:solidFill>
                  <a:schemeClr val="accent1">
                    <a:lumMod val="50000"/>
                  </a:schemeClr>
                </a:solidFill>
                <a:ea typeface="微软雅黑" panose="020B0503020204020204" pitchFamily="34" charset="-122"/>
              </a:rPr>
              <a:t>/</a:t>
            </a:r>
            <a:r>
              <a:rPr lang="zh-CN" altLang="en-US" sz="1050" dirty="0">
                <a:solidFill>
                  <a:schemeClr val="accent1">
                    <a:lumMod val="50000"/>
                  </a:schemeClr>
                </a:solidFill>
                <a:ea typeface="微软雅黑" panose="020B0503020204020204" pitchFamily="34" charset="-122"/>
              </a:rPr>
              <a:t>夏</a:t>
            </a:r>
            <a:r>
              <a:rPr lang="en-US" altLang="zh-CN" sz="1050" dirty="0">
                <a:solidFill>
                  <a:schemeClr val="accent1">
                    <a:lumMod val="50000"/>
                  </a:schemeClr>
                </a:solidFill>
                <a:ea typeface="微软雅黑" panose="020B0503020204020204" pitchFamily="34" charset="-122"/>
              </a:rPr>
              <a:t>)</a:t>
            </a:r>
            <a:endParaRPr lang="zh-CN" altLang="en-US" sz="1050" dirty="0">
              <a:solidFill>
                <a:schemeClr val="accent1">
                  <a:lumMod val="50000"/>
                </a:schemeClr>
              </a:solidFill>
              <a:ea typeface="微软雅黑" panose="020B0503020204020204" pitchFamily="34" charset="-122"/>
            </a:endParaRPr>
          </a:p>
        </p:txBody>
      </p:sp>
      <p:graphicFrame>
        <p:nvGraphicFramePr>
          <p:cNvPr id="4" name="表格 3"/>
          <p:cNvGraphicFramePr>
            <a:graphicFrameLocks noGrp="1"/>
          </p:cNvGraphicFramePr>
          <p:nvPr/>
        </p:nvGraphicFramePr>
        <p:xfrm>
          <a:off x="147046" y="447725"/>
          <a:ext cx="4850404" cy="297691"/>
        </p:xfrm>
        <a:graphic>
          <a:graphicData uri="http://schemas.openxmlformats.org/drawingml/2006/table">
            <a:tbl>
              <a:tblPr firstRow="1" bandRow="1">
                <a:tableStyleId>{5C22544A-7EE6-4342-B048-85BDC9FD1C3A}</a:tableStyleId>
              </a:tblPr>
              <a:tblGrid>
                <a:gridCol w="1212601"/>
                <a:gridCol w="1212601"/>
                <a:gridCol w="1212601"/>
                <a:gridCol w="1212601"/>
              </a:tblGrid>
              <a:tr h="297691">
                <a:tc>
                  <a:txBody>
                    <a:bodyPr/>
                    <a:lstStyle/>
                    <a:p>
                      <a:pPr algn="ctr"/>
                      <a:r>
                        <a:rPr lang="en-US" altLang="zh-CN" dirty="0">
                          <a:solidFill>
                            <a:schemeClr val="tx1"/>
                          </a:solidFill>
                          <a:ea typeface="微软雅黑" panose="020B0503020204020204" pitchFamily="34" charset="-122"/>
                        </a:rPr>
                        <a:t>Study</a:t>
                      </a:r>
                      <a:endParaRPr lang="zh-CN" altLang="en-US" dirty="0">
                        <a:solidFill>
                          <a:schemeClr val="tx1"/>
                        </a:solidFill>
                        <a:ea typeface="微软雅黑" panose="020B0503020204020204" pitchFamily="34" charset="-122"/>
                      </a:endParaRPr>
                    </a:p>
                  </a:txBody>
                  <a:tcPr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lang="en-US" altLang="zh-CN" dirty="0">
                          <a:solidFill>
                            <a:schemeClr val="accent1">
                              <a:lumMod val="50000"/>
                            </a:schemeClr>
                          </a:solidFill>
                          <a:ea typeface="微软雅黑" panose="020B0503020204020204" pitchFamily="34" charset="-122"/>
                        </a:rPr>
                        <a:t>Life</a:t>
                      </a:r>
                      <a:endParaRPr lang="zh-CN" altLang="en-US" dirty="0">
                        <a:solidFill>
                          <a:schemeClr val="accent1">
                            <a:lumMod val="50000"/>
                          </a:schemeClr>
                        </a:solidFill>
                        <a:ea typeface="微软雅黑" panose="020B0503020204020204" pitchFamily="34" charset="-122"/>
                      </a:endParaRPr>
                    </a:p>
                  </a:txBody>
                  <a:tcPr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a:r>
                        <a:rPr lang="en-US" altLang="zh-CN" dirty="0">
                          <a:solidFill>
                            <a:schemeClr val="tx2">
                              <a:lumMod val="75000"/>
                            </a:schemeClr>
                          </a:solidFill>
                          <a:ea typeface="微软雅黑" panose="020B0503020204020204" pitchFamily="34" charset="-122"/>
                        </a:rPr>
                        <a:t>Fee</a:t>
                      </a:r>
                      <a:endParaRPr lang="zh-CN" altLang="en-US" dirty="0">
                        <a:solidFill>
                          <a:schemeClr val="tx2">
                            <a:lumMod val="75000"/>
                          </a:schemeClr>
                        </a:solidFill>
                        <a:ea typeface="微软雅黑" panose="020B0503020204020204" pitchFamily="34" charset="-122"/>
                      </a:endParaRPr>
                    </a:p>
                  </a:txBody>
                  <a:tcPr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lang="en-US" altLang="zh-CN" dirty="0">
                          <a:solidFill>
                            <a:schemeClr val="tx2">
                              <a:lumMod val="75000"/>
                            </a:schemeClr>
                          </a:solidFill>
                          <a:ea typeface="微软雅黑" panose="020B0503020204020204" pitchFamily="34" charset="-122"/>
                        </a:rPr>
                        <a:t>Sign up</a:t>
                      </a:r>
                      <a:endParaRPr lang="zh-CN" altLang="en-US" dirty="0">
                        <a:solidFill>
                          <a:schemeClr val="tx2">
                            <a:lumMod val="75000"/>
                          </a:schemeClr>
                        </a:solidFill>
                        <a:ea typeface="微软雅黑" panose="020B0503020204020204" pitchFamily="34" charset="-122"/>
                      </a:endParaRPr>
                    </a:p>
                  </a:txBody>
                  <a:tcPr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r>
            </a:tbl>
          </a:graphicData>
        </a:graphic>
      </p:graphicFrame>
      <p:sp>
        <p:nvSpPr>
          <p:cNvPr id="5" name="矩形 4"/>
          <p:cNvSpPr/>
          <p:nvPr/>
        </p:nvSpPr>
        <p:spPr>
          <a:xfrm>
            <a:off x="4345024" y="68425"/>
            <a:ext cx="623570" cy="291828"/>
          </a:xfrm>
          <a:prstGeom prst="rect">
            <a:avLst/>
          </a:prstGeom>
          <a:solidFill>
            <a:schemeClr val="accent1">
              <a:lumMod val="7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dirty="0">
                <a:latin typeface="微软雅黑" panose="020B0503020204020204" pitchFamily="34" charset="-122"/>
                <a:ea typeface="微软雅黑" panose="020B0503020204020204" pitchFamily="34" charset="-122"/>
              </a:rPr>
              <a:t>搜 索</a:t>
            </a:r>
            <a:endParaRPr lang="zh-CN" altLang="en-US" sz="1100" dirty="0">
              <a:latin typeface="微软雅黑" panose="020B0503020204020204" pitchFamily="34" charset="-122"/>
              <a:ea typeface="微软雅黑" panose="020B0503020204020204" pitchFamily="34" charset="-122"/>
            </a:endParaRPr>
          </a:p>
        </p:txBody>
      </p:sp>
      <p:pic>
        <p:nvPicPr>
          <p:cNvPr id="6" name="图片 5"/>
          <p:cNvPicPr>
            <a:picLocks noChangeAspect="1"/>
          </p:cNvPicPr>
          <p:nvPr/>
        </p:nvPicPr>
        <p:blipFill rotWithShape="1">
          <a:blip r:embed="rId1" cstate="print">
            <a:extLst>
              <a:ext uri="{28A0092B-C50C-407E-A947-70E740481C1C}">
                <a14:useLocalDpi xmlns:a14="http://schemas.microsoft.com/office/drawing/2010/main" val="0"/>
              </a:ext>
            </a:extLst>
          </a:blip>
          <a:srcRect l="4558" t="4558" r="4558" b="4558"/>
          <a:stretch>
            <a:fillRect/>
          </a:stretch>
        </p:blipFill>
        <p:spPr>
          <a:xfrm>
            <a:off x="5173699" y="-1636"/>
            <a:ext cx="1427713" cy="427825"/>
          </a:xfrm>
          <a:prstGeom prst="rect">
            <a:avLst/>
          </a:prstGeom>
        </p:spPr>
      </p:pic>
      <p:graphicFrame>
        <p:nvGraphicFramePr>
          <p:cNvPr id="7" name="表格 6"/>
          <p:cNvGraphicFramePr>
            <a:graphicFrameLocks noGrp="1"/>
          </p:cNvGraphicFramePr>
          <p:nvPr/>
        </p:nvGraphicFramePr>
        <p:xfrm>
          <a:off x="542113" y="921399"/>
          <a:ext cx="5986009" cy="8023860"/>
        </p:xfrm>
        <a:graphic>
          <a:graphicData uri="http://schemas.openxmlformats.org/drawingml/2006/table">
            <a:tbl>
              <a:tblPr>
                <a:tableStyleId>{5C22544A-7EE6-4342-B048-85BDC9FD1C3A}</a:tableStyleId>
              </a:tblPr>
              <a:tblGrid>
                <a:gridCol w="468630"/>
                <a:gridCol w="438785"/>
                <a:gridCol w="2288540"/>
                <a:gridCol w="2790054"/>
              </a:tblGrid>
              <a:tr h="0">
                <a:tc>
                  <a:txBody>
                    <a:bodyPr/>
                    <a:lstStyle/>
                    <a:p>
                      <a:pPr algn="l">
                        <a:lnSpc>
                          <a:spcPct val="150000"/>
                        </a:lnSpc>
                        <a:spcAft>
                          <a:spcPts val="0"/>
                        </a:spcAft>
                      </a:pPr>
                      <a:r>
                        <a:rPr lang="en-US" sz="900" kern="100">
                          <a:effectLst/>
                        </a:rPr>
                        <a:t>DAY</a:t>
                      </a:r>
                      <a:endParaRPr lang="zh-CN" sz="1050" kern="10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sz="900" kern="100">
                          <a:effectLst/>
                        </a:rPr>
                        <a:t>DATE</a:t>
                      </a:r>
                      <a:endParaRPr lang="zh-CN" sz="1050" kern="10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sz="900" kern="100">
                          <a:effectLst/>
                        </a:rPr>
                        <a:t>MORNING</a:t>
                      </a:r>
                      <a:endParaRPr lang="zh-CN" sz="1050" kern="10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sz="900" kern="100">
                          <a:effectLst/>
                        </a:rPr>
                        <a:t>AFTERNOON</a:t>
                      </a:r>
                      <a:endParaRPr lang="zh-CN" sz="1050" kern="10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r>
              <a:tr h="0">
                <a:tc>
                  <a:txBody>
                    <a:bodyPr/>
                    <a:lstStyle/>
                    <a:p>
                      <a:pPr algn="l">
                        <a:lnSpc>
                          <a:spcPct val="150000"/>
                        </a:lnSpc>
                        <a:spcAft>
                          <a:spcPts val="0"/>
                        </a:spcAft>
                      </a:pPr>
                      <a:r>
                        <a:rPr lang="en-US" sz="900" kern="100">
                          <a:effectLst/>
                        </a:rPr>
                        <a:t>SUN</a:t>
                      </a:r>
                      <a:endParaRPr lang="zh-CN" sz="1050" kern="10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altLang="en-US" sz="900" kern="100" dirty="0">
                          <a:effectLst/>
                          <a:latin typeface="Calibri" panose="020F0502020204030204" charset="0"/>
                          <a:ea typeface="宋体" panose="02010600030101010101" pitchFamily="2" charset="-122"/>
                          <a:cs typeface="Times New Roman" panose="02020603050405020304" pitchFamily="18" charset="0"/>
                        </a:rPr>
                        <a:t>8/5</a:t>
                      </a:r>
                      <a:endParaRPr lang="zh-CN" sz="1050" kern="100" dirty="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gridSpan="2">
                  <a:txBody>
                    <a:bodyPr/>
                    <a:lstStyle/>
                    <a:p>
                      <a:pPr algn="l">
                        <a:lnSpc>
                          <a:spcPct val="150000"/>
                        </a:lnSpc>
                        <a:spcAft>
                          <a:spcPts val="0"/>
                        </a:spcAft>
                      </a:pPr>
                      <a:r>
                        <a:rPr lang="en-US" sz="900" kern="100">
                          <a:effectLst/>
                        </a:rPr>
                        <a:t>Arrival</a:t>
                      </a:r>
                      <a:r>
                        <a:rPr lang="en-US" altLang="zh-CN" sz="900" kern="100">
                          <a:effectLst/>
                        </a:rPr>
                        <a:t>/Accommodation</a:t>
                      </a:r>
                      <a:r>
                        <a:rPr lang="zh-CN" altLang="en-US" sz="900" kern="100">
                          <a:effectLst/>
                        </a:rPr>
                        <a:t> </a:t>
                      </a:r>
                      <a:r>
                        <a:rPr lang="en-US" altLang="zh-CN" sz="900" kern="100" dirty="0">
                          <a:effectLst/>
                        </a:rPr>
                        <a:t>Check-in</a:t>
                      </a:r>
                      <a:endParaRPr lang="zh-CN" sz="1050" kern="100" dirty="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hMerge="1">
                  <a:tcPr/>
                </a:tc>
              </a:tr>
              <a:tr h="0">
                <a:tc>
                  <a:txBody>
                    <a:bodyPr/>
                    <a:lstStyle/>
                    <a:p>
                      <a:pPr algn="l">
                        <a:lnSpc>
                          <a:spcPct val="150000"/>
                        </a:lnSpc>
                        <a:spcAft>
                          <a:spcPts val="0"/>
                        </a:spcAft>
                      </a:pPr>
                      <a:r>
                        <a:rPr lang="en-US" sz="900" kern="100">
                          <a:effectLst/>
                        </a:rPr>
                        <a:t>MON</a:t>
                      </a:r>
                      <a:endParaRPr lang="zh-CN" sz="1050" kern="10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altLang="en-US" sz="900" kern="100" dirty="0">
                          <a:effectLst/>
                        </a:rPr>
                        <a:t>8/6</a:t>
                      </a:r>
                      <a:endParaRPr lang="zh-CN" sz="1050" kern="100" dirty="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sz="900" kern="100" dirty="0">
                          <a:effectLst/>
                        </a:rPr>
                        <a:t>9:00-12:00 Program Orientation</a:t>
                      </a:r>
                      <a:endParaRPr lang="zh-CN" sz="1050" kern="100" dirty="0">
                        <a:effectLst/>
                      </a:endParaRPr>
                    </a:p>
                  </a:txBody>
                  <a:tcPr marL="68580" marR="68580" marT="0" marB="0"/>
                </a:tc>
                <a:tc>
                  <a:txBody>
                    <a:bodyPr/>
                    <a:lstStyle/>
                    <a:p>
                      <a:pPr algn="l">
                        <a:lnSpc>
                          <a:spcPct val="150000"/>
                        </a:lnSpc>
                        <a:spcAft>
                          <a:spcPts val="0"/>
                        </a:spcAft>
                      </a:pPr>
                      <a:r>
                        <a:rPr lang="en-US" sz="900" kern="100" dirty="0">
                          <a:effectLst/>
                        </a:rPr>
                        <a:t>1:30-2:30 Presentation Skills for STEM</a:t>
                      </a:r>
                      <a:endParaRPr lang="en-US" sz="900" kern="100" dirty="0">
                        <a:effectLst/>
                      </a:endParaRPr>
                    </a:p>
                    <a:p>
                      <a:pPr algn="l">
                        <a:lnSpc>
                          <a:spcPct val="150000"/>
                        </a:lnSpc>
                        <a:spcAft>
                          <a:spcPts val="0"/>
                        </a:spcAft>
                      </a:pPr>
                      <a:r>
                        <a:rPr lang="en-US" sz="900" kern="100" dirty="0">
                          <a:effectLst/>
                        </a:rPr>
                        <a:t>2:30-5:30 Introduction to Robotic Design and Artificial</a:t>
                      </a:r>
                      <a:endParaRPr lang="en-US" sz="900" kern="100" dirty="0">
                        <a:effectLst/>
                      </a:endParaRPr>
                    </a:p>
                    <a:p>
                      <a:pPr algn="l">
                        <a:lnSpc>
                          <a:spcPct val="150000"/>
                        </a:lnSpc>
                        <a:spcAft>
                          <a:spcPts val="0"/>
                        </a:spcAft>
                      </a:pPr>
                      <a:r>
                        <a:rPr lang="en-US" sz="900" kern="100" dirty="0">
                          <a:effectLst/>
                        </a:rPr>
                        <a:t>Intelligence site visit or student research activity</a:t>
                      </a:r>
                      <a:endParaRPr lang="en-US" sz="900" kern="100" dirty="0">
                        <a:effectLst/>
                      </a:endParaRPr>
                    </a:p>
                  </a:txBody>
                  <a:tcPr marL="68580" marR="68580" marT="0" marB="0"/>
                </a:tc>
              </a:tr>
              <a:tr h="0">
                <a:tc>
                  <a:txBody>
                    <a:bodyPr/>
                    <a:lstStyle/>
                    <a:p>
                      <a:pPr algn="l">
                        <a:lnSpc>
                          <a:spcPct val="150000"/>
                        </a:lnSpc>
                        <a:spcAft>
                          <a:spcPts val="0"/>
                        </a:spcAft>
                      </a:pPr>
                      <a:r>
                        <a:rPr lang="en-US" sz="900" kern="100">
                          <a:effectLst/>
                        </a:rPr>
                        <a:t>TUES</a:t>
                      </a:r>
                      <a:endParaRPr lang="zh-CN" sz="1050" kern="10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altLang="en-US" sz="900" kern="100" dirty="0">
                          <a:effectLst/>
                        </a:rPr>
                        <a:t>8/7</a:t>
                      </a:r>
                      <a:endParaRPr lang="zh-CN" sz="1050" kern="100" dirty="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sz="900" kern="100" dirty="0">
                          <a:effectLst/>
                        </a:rPr>
                        <a:t>9:30-12:30 Introduction to Robotic Design and Artificial Intelligence</a:t>
                      </a:r>
                      <a:endParaRPr lang="en-US" sz="900" kern="100" dirty="0">
                        <a:effectLst/>
                      </a:endParaRPr>
                    </a:p>
                  </a:txBody>
                  <a:tcPr marL="68580" marR="68580" marT="0" marB="0"/>
                </a:tc>
                <a:tc>
                  <a:txBody>
                    <a:bodyPr/>
                    <a:lstStyle/>
                    <a:p>
                      <a:pPr algn="l">
                        <a:lnSpc>
                          <a:spcPct val="150000"/>
                        </a:lnSpc>
                        <a:spcAft>
                          <a:spcPts val="0"/>
                        </a:spcAft>
                      </a:pPr>
                      <a:r>
                        <a:rPr lang="en-US" sz="900" kern="100" dirty="0">
                          <a:effectLst/>
                        </a:rPr>
                        <a:t>1:30-2:30 Presentation skills for STEM</a:t>
                      </a:r>
                      <a:endParaRPr lang="zh-CN" sz="1050" kern="100" dirty="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r>
              <a:tr h="0">
                <a:tc>
                  <a:txBody>
                    <a:bodyPr/>
                    <a:lstStyle/>
                    <a:p>
                      <a:pPr algn="l">
                        <a:lnSpc>
                          <a:spcPct val="150000"/>
                        </a:lnSpc>
                        <a:spcAft>
                          <a:spcPts val="0"/>
                        </a:spcAft>
                      </a:pPr>
                      <a:r>
                        <a:rPr lang="en-US" sz="900" kern="100">
                          <a:effectLst/>
                        </a:rPr>
                        <a:t>WED</a:t>
                      </a:r>
                      <a:endParaRPr lang="zh-CN" sz="1050" kern="10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altLang="en-US" sz="900" kern="100" dirty="0">
                          <a:effectLst/>
                        </a:rPr>
                        <a:t>8/8</a:t>
                      </a:r>
                      <a:endParaRPr lang="zh-CN" sz="1050" kern="100" dirty="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sz="900" kern="100" dirty="0">
                          <a:effectLst/>
                        </a:rPr>
                        <a:t>9:30-12:30 Introduction to Robotic Design and Artificial Intelligence</a:t>
                      </a:r>
                      <a:endParaRPr lang="en-US" sz="900" kern="100" dirty="0">
                        <a:effectLst/>
                      </a:endParaRPr>
                    </a:p>
                  </a:txBody>
                  <a:tcPr marL="68580" marR="68580" marT="0" marB="0"/>
                </a:tc>
                <a:tc>
                  <a:txBody>
                    <a:bodyPr/>
                    <a:lstStyle/>
                    <a:p>
                      <a:pPr algn="l">
                        <a:lnSpc>
                          <a:spcPct val="150000"/>
                        </a:lnSpc>
                        <a:spcAft>
                          <a:spcPts val="0"/>
                        </a:spcAft>
                      </a:pPr>
                      <a:r>
                        <a:rPr sz="900" kern="100" dirty="0">
                          <a:effectLst/>
                        </a:rPr>
                        <a:t>1:30-2:30 Presentation Skills for STEM</a:t>
                      </a:r>
                      <a:endParaRPr sz="900" kern="100" dirty="0">
                        <a:effectLst/>
                      </a:endParaRPr>
                    </a:p>
                  </a:txBody>
                  <a:tcPr marL="68580" marR="68580" marT="0" marB="0"/>
                </a:tc>
              </a:tr>
              <a:tr h="0">
                <a:tc>
                  <a:txBody>
                    <a:bodyPr/>
                    <a:lstStyle/>
                    <a:p>
                      <a:pPr algn="l">
                        <a:lnSpc>
                          <a:spcPct val="150000"/>
                        </a:lnSpc>
                        <a:spcAft>
                          <a:spcPts val="0"/>
                        </a:spcAft>
                      </a:pPr>
                      <a:r>
                        <a:rPr lang="en-US" sz="900" kern="100">
                          <a:effectLst/>
                        </a:rPr>
                        <a:t>THU</a:t>
                      </a:r>
                      <a:endParaRPr lang="zh-CN" sz="1050" kern="10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altLang="en-US" sz="900" kern="100" dirty="0">
                          <a:effectLst/>
                        </a:rPr>
                        <a:t>8/9</a:t>
                      </a:r>
                      <a:endParaRPr lang="zh-CN" sz="1050" kern="100" dirty="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sz="900" kern="100" dirty="0">
                          <a:effectLst/>
                          <a:sym typeface="+mn-ea"/>
                        </a:rPr>
                        <a:t>9:30-12:30 Introduction to Robotic Design and Artificial Intelligence</a:t>
                      </a:r>
                      <a:endParaRPr lang="en-US" sz="900" kern="100" dirty="0">
                        <a:effectLst/>
                      </a:endParaRPr>
                    </a:p>
                  </a:txBody>
                  <a:tcPr marL="68580" marR="68580" marT="0" marB="0"/>
                </a:tc>
                <a:tc>
                  <a:txBody>
                    <a:bodyPr/>
                    <a:lstStyle/>
                    <a:p>
                      <a:pPr algn="l">
                        <a:lnSpc>
                          <a:spcPct val="150000"/>
                        </a:lnSpc>
                        <a:spcAft>
                          <a:spcPts val="0"/>
                        </a:spcAft>
                      </a:pPr>
                      <a:r>
                        <a:rPr sz="900" kern="100" dirty="0">
                          <a:effectLst/>
                        </a:rPr>
                        <a:t>1:30-2:30 Presentation Skills for STEM</a:t>
                      </a:r>
                      <a:endParaRPr sz="900" kern="100" dirty="0">
                        <a:effectLst/>
                      </a:endParaRPr>
                    </a:p>
                  </a:txBody>
                  <a:tcPr marL="68580" marR="68580" marT="0" marB="0"/>
                </a:tc>
              </a:tr>
              <a:tr h="0">
                <a:tc>
                  <a:txBody>
                    <a:bodyPr/>
                    <a:lstStyle/>
                    <a:p>
                      <a:pPr algn="l">
                        <a:lnSpc>
                          <a:spcPct val="150000"/>
                        </a:lnSpc>
                        <a:spcAft>
                          <a:spcPts val="0"/>
                        </a:spcAft>
                      </a:pPr>
                      <a:r>
                        <a:rPr lang="en-US" sz="900" kern="100">
                          <a:effectLst/>
                        </a:rPr>
                        <a:t>FRI</a:t>
                      </a:r>
                      <a:endParaRPr lang="zh-CN" sz="1050" kern="10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altLang="en-US" sz="900" kern="100" dirty="0">
                          <a:effectLst/>
                        </a:rPr>
                        <a:t>8/10</a:t>
                      </a:r>
                      <a:endParaRPr lang="zh-CN" sz="1050" kern="100" dirty="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sz="900" kern="100" dirty="0">
                          <a:effectLst/>
                          <a:sym typeface="+mn-ea"/>
                        </a:rPr>
                        <a:t>9:30-12:30 Introduction to Robotic Design and Artificial Intelligence</a:t>
                      </a:r>
                      <a:endParaRPr lang="en-US" altLang="zh-CN" sz="900" kern="100" dirty="0">
                        <a:effectLst/>
                      </a:endParaRPr>
                    </a:p>
                  </a:txBody>
                  <a:tcPr marL="68580" marR="68580" marT="0" marB="0"/>
                </a:tc>
                <a:tc>
                  <a:txBody>
                    <a:bodyPr/>
                    <a:lstStyle/>
                    <a:p>
                      <a:pPr algn="l">
                        <a:lnSpc>
                          <a:spcPct val="150000"/>
                        </a:lnSpc>
                        <a:spcAft>
                          <a:spcPts val="0"/>
                        </a:spcAft>
                      </a:pPr>
                      <a:r>
                        <a:rPr sz="900" kern="100" dirty="0">
                          <a:effectLst/>
                        </a:rPr>
                        <a:t>1:30-2:30 Presentation Skills for STEM</a:t>
                      </a:r>
                      <a:endParaRPr sz="900" kern="100" dirty="0">
                        <a:effectLst/>
                      </a:endParaRPr>
                    </a:p>
                  </a:txBody>
                  <a:tcPr marL="68580" marR="68580" marT="0" marB="0"/>
                </a:tc>
              </a:tr>
              <a:tr h="205740">
                <a:tc>
                  <a:txBody>
                    <a:bodyPr/>
                    <a:lstStyle/>
                    <a:p>
                      <a:pPr algn="l">
                        <a:lnSpc>
                          <a:spcPct val="150000"/>
                        </a:lnSpc>
                        <a:spcAft>
                          <a:spcPts val="0"/>
                        </a:spcAft>
                      </a:pPr>
                      <a:r>
                        <a:rPr lang="en-US" sz="900" kern="100">
                          <a:effectLst/>
                        </a:rPr>
                        <a:t>SAT</a:t>
                      </a:r>
                      <a:endParaRPr lang="zh-CN" sz="1050" kern="10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altLang="en-US" sz="900" kern="100" dirty="0">
                          <a:effectLst/>
                          <a:latin typeface="Calibri" panose="020F0502020204030204" charset="0"/>
                          <a:ea typeface="宋体" panose="02010600030101010101" pitchFamily="2" charset="-122"/>
                          <a:cs typeface="Times New Roman" panose="02020603050405020304" pitchFamily="18" charset="0"/>
                        </a:rPr>
                        <a:t>8/11</a:t>
                      </a:r>
                      <a:endParaRPr lang="zh-CN" sz="1050" kern="100" dirty="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gridSpan="2">
                  <a:txBody>
                    <a:bodyPr/>
                    <a:lstStyle/>
                    <a:p>
                      <a:pPr algn="l">
                        <a:lnSpc>
                          <a:spcPct val="150000"/>
                        </a:lnSpc>
                        <a:spcAft>
                          <a:spcPts val="0"/>
                        </a:spcAft>
                      </a:pPr>
                      <a:r>
                        <a:rPr lang="en-US" altLang="zh-CN" sz="900" kern="100" dirty="0">
                          <a:effectLst/>
                          <a:latin typeface="+mn-lt"/>
                          <a:ea typeface="+mn-ea"/>
                          <a:cs typeface="+mn-cs"/>
                        </a:rPr>
                        <a:t>Independent</a:t>
                      </a:r>
                      <a:r>
                        <a:rPr lang="zh-CN" altLang="en-US" sz="900" kern="100" baseline="0" dirty="0">
                          <a:effectLst/>
                          <a:latin typeface="+mn-lt"/>
                          <a:ea typeface="+mn-ea"/>
                          <a:cs typeface="+mn-cs"/>
                        </a:rPr>
                        <a:t> </a:t>
                      </a:r>
                      <a:r>
                        <a:rPr lang="en-US" altLang="zh-CN" sz="900" kern="100" baseline="0" dirty="0">
                          <a:effectLst/>
                          <a:latin typeface="+mn-lt"/>
                          <a:ea typeface="+mn-ea"/>
                          <a:cs typeface="+mn-cs"/>
                        </a:rPr>
                        <a:t>Studies/</a:t>
                      </a:r>
                      <a:r>
                        <a:rPr lang="zh-CN" altLang="en-US" sz="900" kern="100" baseline="0" dirty="0">
                          <a:effectLst/>
                          <a:latin typeface="+mn-lt"/>
                          <a:ea typeface="+mn-ea"/>
                          <a:cs typeface="+mn-cs"/>
                        </a:rPr>
                        <a:t> </a:t>
                      </a:r>
                      <a:r>
                        <a:rPr lang="en-US" altLang="zh-CN" sz="900" kern="100" baseline="0" dirty="0">
                          <a:effectLst/>
                          <a:latin typeface="+mn-lt"/>
                          <a:ea typeface="+mn-ea"/>
                          <a:cs typeface="+mn-cs"/>
                        </a:rPr>
                        <a:t>Weekend</a:t>
                      </a:r>
                      <a:r>
                        <a:rPr lang="zh-CN" altLang="en-US" sz="900" kern="100" baseline="0" dirty="0">
                          <a:effectLst/>
                          <a:latin typeface="+mn-lt"/>
                          <a:ea typeface="+mn-ea"/>
                          <a:cs typeface="+mn-cs"/>
                        </a:rPr>
                        <a:t> </a:t>
                      </a:r>
                      <a:r>
                        <a:rPr lang="en-US" altLang="zh-CN" sz="900" kern="100" baseline="0" dirty="0">
                          <a:effectLst/>
                          <a:latin typeface="+mn-lt"/>
                          <a:ea typeface="+mn-ea"/>
                          <a:cs typeface="+mn-cs"/>
                        </a:rPr>
                        <a:t>Trips</a:t>
                      </a:r>
                      <a:endParaRPr lang="zh-CN" sz="1050" kern="100" dirty="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hMerge="1">
                  <a:tcPr/>
                </a:tc>
              </a:tr>
              <a:tr h="0">
                <a:tc>
                  <a:txBody>
                    <a:bodyPr/>
                    <a:lstStyle/>
                    <a:p>
                      <a:pPr algn="l">
                        <a:lnSpc>
                          <a:spcPct val="150000"/>
                        </a:lnSpc>
                        <a:spcAft>
                          <a:spcPts val="0"/>
                        </a:spcAft>
                      </a:pPr>
                      <a:r>
                        <a:rPr lang="en-US" sz="900" kern="100">
                          <a:effectLst/>
                        </a:rPr>
                        <a:t>SUN</a:t>
                      </a:r>
                      <a:endParaRPr lang="zh-CN" sz="1050" kern="10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altLang="en-US" sz="900" kern="100" dirty="0">
                          <a:effectLst/>
                        </a:rPr>
                        <a:t>8/12</a:t>
                      </a:r>
                      <a:endParaRPr lang="zh-CN" sz="1050" kern="100" dirty="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gridSpan="2">
                  <a:txBody>
                    <a:bodyPr/>
                    <a:lstStyle/>
                    <a:p>
                      <a:pPr algn="l">
                        <a:lnSpc>
                          <a:spcPct val="150000"/>
                        </a:lnSpc>
                        <a:spcAft>
                          <a:spcPts val="0"/>
                        </a:spcAft>
                      </a:pPr>
                      <a:r>
                        <a:rPr lang="en-US" altLang="zh-CN" sz="900" kern="100" dirty="0">
                          <a:effectLst/>
                          <a:latin typeface="+mn-lt"/>
                          <a:ea typeface="+mn-ea"/>
                          <a:cs typeface="+mn-cs"/>
                        </a:rPr>
                        <a:t>Independent</a:t>
                      </a:r>
                      <a:r>
                        <a:rPr lang="zh-CN" altLang="en-US" sz="900" kern="100" baseline="0" dirty="0">
                          <a:effectLst/>
                          <a:latin typeface="+mn-lt"/>
                          <a:ea typeface="+mn-ea"/>
                          <a:cs typeface="+mn-cs"/>
                        </a:rPr>
                        <a:t> </a:t>
                      </a:r>
                      <a:r>
                        <a:rPr lang="en-US" altLang="zh-CN" sz="900" kern="100" baseline="0" dirty="0">
                          <a:effectLst/>
                          <a:latin typeface="+mn-lt"/>
                          <a:ea typeface="+mn-ea"/>
                          <a:cs typeface="+mn-cs"/>
                        </a:rPr>
                        <a:t>Studies</a:t>
                      </a:r>
                      <a:endParaRPr lang="zh-CN" altLang="zh-CN" sz="1050" kern="100" dirty="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hMerge="1">
                  <a:tcPr/>
                </a:tc>
              </a:tr>
              <a:tr h="0">
                <a:tc>
                  <a:txBody>
                    <a:bodyPr/>
                    <a:lstStyle/>
                    <a:p>
                      <a:pPr algn="l">
                        <a:lnSpc>
                          <a:spcPct val="150000"/>
                        </a:lnSpc>
                        <a:spcAft>
                          <a:spcPts val="0"/>
                        </a:spcAft>
                      </a:pPr>
                      <a:r>
                        <a:rPr lang="en-US" sz="900" kern="100">
                          <a:effectLst/>
                        </a:rPr>
                        <a:t>MON</a:t>
                      </a:r>
                      <a:endParaRPr lang="zh-CN" sz="1050" kern="10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altLang="en-US" sz="900" kern="100" dirty="0">
                          <a:effectLst/>
                        </a:rPr>
                        <a:t>8/13</a:t>
                      </a:r>
                      <a:endParaRPr lang="zh-CN" sz="1050" kern="100" dirty="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sz="900" kern="100" dirty="0">
                          <a:effectLst/>
                          <a:sym typeface="+mn-ea"/>
                        </a:rPr>
                        <a:t>9:30-12:30 Introduction to Robotic Design and Artificial Intelligence</a:t>
                      </a:r>
                      <a:endParaRPr lang="en-US" sz="900" kern="100" dirty="0">
                        <a:effectLst/>
                      </a:endParaRPr>
                    </a:p>
                  </a:txBody>
                  <a:tcPr marL="68580" marR="68580" marT="0" marB="0"/>
                </a:tc>
                <a:tc>
                  <a:txBody>
                    <a:bodyPr/>
                    <a:lstStyle/>
                    <a:p>
                      <a:pPr algn="l">
                        <a:lnSpc>
                          <a:spcPct val="150000"/>
                        </a:lnSpc>
                        <a:spcAft>
                          <a:spcPts val="0"/>
                        </a:spcAft>
                      </a:pPr>
                      <a:r>
                        <a:rPr lang="en-US" sz="900" kern="100">
                          <a:effectLst/>
                        </a:rPr>
                        <a:t>1:30-2:30 Presentation skills for STEM</a:t>
                      </a:r>
                      <a:endParaRPr lang="zh-CN" sz="1050" kern="10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r>
              <a:tr h="0">
                <a:tc>
                  <a:txBody>
                    <a:bodyPr/>
                    <a:lstStyle/>
                    <a:p>
                      <a:pPr algn="l">
                        <a:lnSpc>
                          <a:spcPct val="150000"/>
                        </a:lnSpc>
                        <a:spcAft>
                          <a:spcPts val="0"/>
                        </a:spcAft>
                      </a:pPr>
                      <a:r>
                        <a:rPr lang="en-US" sz="900" kern="100">
                          <a:effectLst/>
                        </a:rPr>
                        <a:t>TUES</a:t>
                      </a:r>
                      <a:endParaRPr lang="zh-CN" sz="1050" kern="10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altLang="en-US" sz="900" kern="100" dirty="0">
                          <a:effectLst/>
                        </a:rPr>
                        <a:t>8/14</a:t>
                      </a:r>
                      <a:endParaRPr lang="zh-CN" sz="1050" kern="100" dirty="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sz="900" kern="100" dirty="0">
                          <a:effectLst/>
                          <a:sym typeface="+mn-ea"/>
                        </a:rPr>
                        <a:t>9:30-12:30 Introduction to Robotic Design and Artificial Intelligence</a:t>
                      </a:r>
                      <a:endParaRPr lang="en-US" sz="900" kern="100" dirty="0">
                        <a:effectLst/>
                      </a:endParaRPr>
                    </a:p>
                  </a:txBody>
                  <a:tcPr marL="68580" marR="68580" marT="0" marB="0"/>
                </a:tc>
                <a:tc>
                  <a:txBody>
                    <a:bodyPr/>
                    <a:lstStyle/>
                    <a:p>
                      <a:pPr algn="l">
                        <a:lnSpc>
                          <a:spcPct val="150000"/>
                        </a:lnSpc>
                        <a:spcAft>
                          <a:spcPts val="0"/>
                        </a:spcAft>
                      </a:pPr>
                      <a:r>
                        <a:rPr sz="900" kern="100" dirty="0">
                          <a:effectLst/>
                        </a:rPr>
                        <a:t>1:30-2:30 Presentation Skills for STEM</a:t>
                      </a:r>
                      <a:endParaRPr sz="900" kern="100" dirty="0">
                        <a:effectLst/>
                      </a:endParaRPr>
                    </a:p>
                  </a:txBody>
                  <a:tcPr marL="68580" marR="68580" marT="0" marB="0"/>
                </a:tc>
              </a:tr>
              <a:tr h="0">
                <a:tc>
                  <a:txBody>
                    <a:bodyPr/>
                    <a:lstStyle/>
                    <a:p>
                      <a:pPr algn="l">
                        <a:lnSpc>
                          <a:spcPct val="150000"/>
                        </a:lnSpc>
                        <a:spcAft>
                          <a:spcPts val="0"/>
                        </a:spcAft>
                      </a:pPr>
                      <a:r>
                        <a:rPr lang="en-US" sz="900" kern="100">
                          <a:effectLst/>
                        </a:rPr>
                        <a:t>WED</a:t>
                      </a:r>
                      <a:endParaRPr lang="zh-CN" sz="1050" kern="10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sz="900" kern="100" dirty="0">
                          <a:effectLst/>
                        </a:rPr>
                        <a:t>8/1</a:t>
                      </a:r>
                      <a:r>
                        <a:rPr lang="en-US" altLang="en-US" sz="900" kern="100" dirty="0">
                          <a:effectLst/>
                        </a:rPr>
                        <a:t>5</a:t>
                      </a:r>
                      <a:endParaRPr lang="zh-CN" sz="1050" kern="100" dirty="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sz="900" kern="100" dirty="0">
                          <a:effectLst/>
                          <a:sym typeface="+mn-ea"/>
                        </a:rPr>
                        <a:t>9:30-12:30 Introduction to Robotic Design and Artificial Intelligence</a:t>
                      </a:r>
                      <a:endParaRPr lang="en-US" sz="900" kern="100" dirty="0">
                        <a:effectLst/>
                      </a:endParaRPr>
                    </a:p>
                  </a:txBody>
                  <a:tcPr marL="68580" marR="68580" marT="0" marB="0"/>
                </a:tc>
                <a:tc>
                  <a:txBody>
                    <a:bodyPr/>
                    <a:lstStyle/>
                    <a:p>
                      <a:pPr algn="l">
                        <a:lnSpc>
                          <a:spcPct val="150000"/>
                        </a:lnSpc>
                        <a:spcAft>
                          <a:spcPts val="0"/>
                        </a:spcAft>
                      </a:pPr>
                      <a:r>
                        <a:rPr sz="900" kern="100" dirty="0">
                          <a:effectLst/>
                        </a:rPr>
                        <a:t>1:30-2:30 Presentation Skills for STEM</a:t>
                      </a:r>
                      <a:endParaRPr sz="900" kern="100" dirty="0">
                        <a:effectLst/>
                      </a:endParaRPr>
                    </a:p>
                  </a:txBody>
                  <a:tcPr marL="68580" marR="68580" marT="0" marB="0"/>
                </a:tc>
              </a:tr>
              <a:tr h="0">
                <a:tc>
                  <a:txBody>
                    <a:bodyPr/>
                    <a:lstStyle/>
                    <a:p>
                      <a:pPr algn="l">
                        <a:lnSpc>
                          <a:spcPct val="150000"/>
                        </a:lnSpc>
                        <a:spcAft>
                          <a:spcPts val="0"/>
                        </a:spcAft>
                      </a:pPr>
                      <a:r>
                        <a:rPr lang="en-US" sz="900" kern="100">
                          <a:effectLst/>
                        </a:rPr>
                        <a:t>THU</a:t>
                      </a:r>
                      <a:endParaRPr lang="zh-CN" sz="1050" kern="10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sz="900" kern="100" dirty="0">
                          <a:effectLst/>
                        </a:rPr>
                        <a:t>8/</a:t>
                      </a:r>
                      <a:r>
                        <a:rPr lang="en-US" altLang="en-US" sz="900" kern="100" dirty="0">
                          <a:effectLst/>
                        </a:rPr>
                        <a:t>16</a:t>
                      </a:r>
                      <a:endParaRPr lang="zh-CN" sz="1050" kern="100" dirty="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sz="900" kern="100" dirty="0">
                          <a:effectLst/>
                          <a:sym typeface="+mn-ea"/>
                        </a:rPr>
                        <a:t>9:30-12:30 Introduction to Robotic Design and Artificial Intelligence</a:t>
                      </a:r>
                      <a:endParaRPr lang="en-US" sz="900" kern="100" dirty="0">
                        <a:effectLst/>
                      </a:endParaRPr>
                    </a:p>
                  </a:txBody>
                  <a:tcPr marL="68580" marR="68580" marT="0" marB="0"/>
                </a:tc>
                <a:tc>
                  <a:txBody>
                    <a:bodyPr/>
                    <a:lstStyle/>
                    <a:p>
                      <a:pPr algn="l">
                        <a:lnSpc>
                          <a:spcPct val="150000"/>
                        </a:lnSpc>
                        <a:spcAft>
                          <a:spcPts val="0"/>
                        </a:spcAft>
                      </a:pPr>
                      <a:r>
                        <a:rPr sz="900" kern="100" dirty="0">
                          <a:effectLst/>
                          <a:sym typeface="+mn-ea"/>
                        </a:rPr>
                        <a:t>1:30-2:30 Presentation Skills for STEM</a:t>
                      </a:r>
                      <a:endParaRPr lang="zh-CN" sz="1050" kern="100" dirty="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r>
              <a:tr h="0">
                <a:tc>
                  <a:txBody>
                    <a:bodyPr/>
                    <a:lstStyle/>
                    <a:p>
                      <a:pPr algn="l">
                        <a:lnSpc>
                          <a:spcPct val="150000"/>
                        </a:lnSpc>
                        <a:spcAft>
                          <a:spcPts val="0"/>
                        </a:spcAft>
                      </a:pPr>
                      <a:r>
                        <a:rPr lang="en-US" sz="900" kern="100">
                          <a:effectLst/>
                        </a:rPr>
                        <a:t>FRI</a:t>
                      </a:r>
                      <a:endParaRPr lang="zh-CN" sz="1050" kern="10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sz="900" kern="100" dirty="0">
                          <a:effectLst/>
                        </a:rPr>
                        <a:t>8/</a:t>
                      </a:r>
                      <a:r>
                        <a:rPr lang="en-US" altLang="en-US" sz="900" kern="100" dirty="0">
                          <a:effectLst/>
                        </a:rPr>
                        <a:t>17</a:t>
                      </a:r>
                      <a:endParaRPr lang="zh-CN" sz="1050" kern="100" dirty="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sz="900" kern="100" dirty="0">
                          <a:effectLst/>
                          <a:sym typeface="+mn-ea"/>
                        </a:rPr>
                        <a:t>9:30-12:30 Introduction to Robotic Design and Artificial Intelligence</a:t>
                      </a:r>
                      <a:endParaRPr lang="zh-CN" sz="1050" kern="100" dirty="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a:txBody>
                    <a:bodyPr/>
                    <a:lstStyle/>
                    <a:p>
                      <a:pPr algn="l">
                        <a:lnSpc>
                          <a:spcPct val="150000"/>
                        </a:lnSpc>
                        <a:spcAft>
                          <a:spcPts val="0"/>
                        </a:spcAft>
                      </a:pPr>
                      <a:r>
                        <a:rPr sz="900" kern="100" dirty="0">
                          <a:effectLst/>
                          <a:sym typeface="+mn-ea"/>
                        </a:rPr>
                        <a:t>1:30-2:30 Presentation Skills for STEM</a:t>
                      </a:r>
                      <a:endParaRPr lang="zh-CN" sz="1050" kern="100" dirty="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r>
              <a:tr h="0">
                <a:tc>
                  <a:txBody>
                    <a:bodyPr/>
                    <a:lstStyle/>
                    <a:p>
                      <a:pPr algn="l">
                        <a:lnSpc>
                          <a:spcPct val="150000"/>
                        </a:lnSpc>
                        <a:spcAft>
                          <a:spcPts val="0"/>
                        </a:spcAft>
                      </a:pPr>
                      <a:r>
                        <a:rPr lang="en-US" sz="900" kern="100">
                          <a:effectLst/>
                        </a:rPr>
                        <a:t>SAT</a:t>
                      </a:r>
                      <a:endParaRPr lang="zh-CN" sz="1050" kern="10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sz="900" kern="100" dirty="0">
                          <a:effectLst/>
                        </a:rPr>
                        <a:t>8/</a:t>
                      </a:r>
                      <a:r>
                        <a:rPr lang="en-US" altLang="en-US" sz="900" kern="100" dirty="0">
                          <a:effectLst/>
                        </a:rPr>
                        <a:t>18</a:t>
                      </a:r>
                      <a:endParaRPr lang="zh-CN" sz="1050" kern="100" dirty="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gridSpan="2">
                  <a:txBody>
                    <a:bodyPr/>
                    <a:lstStyle/>
                    <a:p>
                      <a:pPr algn="l">
                        <a:lnSpc>
                          <a:spcPct val="150000"/>
                        </a:lnSpc>
                        <a:spcAft>
                          <a:spcPts val="0"/>
                        </a:spcAft>
                      </a:pPr>
                      <a:r>
                        <a:rPr lang="en-US" altLang="zh-CN" sz="900" kern="100" dirty="0">
                          <a:effectLst/>
                          <a:latin typeface="+mn-lt"/>
                          <a:ea typeface="+mn-ea"/>
                          <a:cs typeface="+mn-cs"/>
                        </a:rPr>
                        <a:t>Independent</a:t>
                      </a:r>
                      <a:r>
                        <a:rPr lang="zh-CN" altLang="en-US" sz="900" kern="100" baseline="0" dirty="0">
                          <a:effectLst/>
                          <a:latin typeface="+mn-lt"/>
                          <a:ea typeface="+mn-ea"/>
                          <a:cs typeface="+mn-cs"/>
                        </a:rPr>
                        <a:t> </a:t>
                      </a:r>
                      <a:r>
                        <a:rPr lang="en-US" altLang="zh-CN" sz="900" kern="100" baseline="0" dirty="0">
                          <a:effectLst/>
                          <a:latin typeface="+mn-lt"/>
                          <a:ea typeface="+mn-ea"/>
                          <a:cs typeface="+mn-cs"/>
                        </a:rPr>
                        <a:t>Studies/</a:t>
                      </a:r>
                      <a:r>
                        <a:rPr lang="zh-CN" altLang="en-US" sz="900" kern="100" baseline="0" dirty="0">
                          <a:effectLst/>
                          <a:latin typeface="+mn-lt"/>
                          <a:ea typeface="+mn-ea"/>
                          <a:cs typeface="+mn-cs"/>
                        </a:rPr>
                        <a:t> </a:t>
                      </a:r>
                      <a:r>
                        <a:rPr lang="en-US" altLang="zh-CN" sz="900" kern="100" baseline="0" dirty="0">
                          <a:effectLst/>
                          <a:latin typeface="+mn-lt"/>
                          <a:ea typeface="+mn-ea"/>
                          <a:cs typeface="+mn-cs"/>
                        </a:rPr>
                        <a:t>Weekend</a:t>
                      </a:r>
                      <a:r>
                        <a:rPr lang="zh-CN" altLang="en-US" sz="900" kern="100" baseline="0" dirty="0">
                          <a:effectLst/>
                          <a:latin typeface="+mn-lt"/>
                          <a:ea typeface="+mn-ea"/>
                          <a:cs typeface="+mn-cs"/>
                        </a:rPr>
                        <a:t> </a:t>
                      </a:r>
                      <a:r>
                        <a:rPr lang="en-US" altLang="zh-CN" sz="900" kern="100" baseline="0" dirty="0">
                          <a:effectLst/>
                          <a:latin typeface="+mn-lt"/>
                          <a:ea typeface="+mn-ea"/>
                          <a:cs typeface="+mn-cs"/>
                        </a:rPr>
                        <a:t>Trips</a:t>
                      </a:r>
                      <a:endParaRPr lang="zh-CN" altLang="zh-CN" sz="1050" kern="100" dirty="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hMerge="1">
                  <a:tcPr/>
                </a:tc>
              </a:tr>
              <a:tr h="205740">
                <a:tc>
                  <a:txBody>
                    <a:bodyPr/>
                    <a:lstStyle/>
                    <a:p>
                      <a:pPr algn="l">
                        <a:lnSpc>
                          <a:spcPct val="150000"/>
                        </a:lnSpc>
                        <a:spcAft>
                          <a:spcPts val="0"/>
                        </a:spcAft>
                      </a:pPr>
                      <a:r>
                        <a:rPr lang="en-US" sz="900" kern="100">
                          <a:effectLst/>
                        </a:rPr>
                        <a:t>SUN</a:t>
                      </a:r>
                      <a:endParaRPr lang="zh-CN" sz="1050" kern="10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sz="900" kern="100" dirty="0">
                          <a:effectLst/>
                        </a:rPr>
                        <a:t>8/</a:t>
                      </a:r>
                      <a:r>
                        <a:rPr lang="en-US" altLang="en-US" sz="900" kern="100" dirty="0">
                          <a:effectLst/>
                        </a:rPr>
                        <a:t>19</a:t>
                      </a:r>
                      <a:endParaRPr lang="zh-CN" sz="1050" kern="100" dirty="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gridSpan="2">
                  <a:txBody>
                    <a:bodyPr/>
                    <a:lstStyle/>
                    <a:p>
                      <a:pPr algn="l">
                        <a:lnSpc>
                          <a:spcPct val="150000"/>
                        </a:lnSpc>
                        <a:spcAft>
                          <a:spcPts val="0"/>
                        </a:spcAft>
                      </a:pPr>
                      <a:r>
                        <a:rPr lang="en-US" altLang="zh-CN" sz="900" kern="100" dirty="0">
                          <a:effectLst/>
                          <a:latin typeface="+mn-lt"/>
                          <a:ea typeface="+mn-ea"/>
                          <a:cs typeface="+mn-cs"/>
                        </a:rPr>
                        <a:t>Independent</a:t>
                      </a:r>
                      <a:r>
                        <a:rPr lang="zh-CN" altLang="en-US" sz="900" kern="100" baseline="0" dirty="0">
                          <a:effectLst/>
                          <a:latin typeface="+mn-lt"/>
                          <a:ea typeface="+mn-ea"/>
                          <a:cs typeface="+mn-cs"/>
                        </a:rPr>
                        <a:t> </a:t>
                      </a:r>
                      <a:r>
                        <a:rPr lang="en-US" altLang="zh-CN" sz="900" kern="100" baseline="0" dirty="0">
                          <a:effectLst/>
                          <a:latin typeface="+mn-lt"/>
                          <a:ea typeface="+mn-ea"/>
                          <a:cs typeface="+mn-cs"/>
                        </a:rPr>
                        <a:t>Studies</a:t>
                      </a:r>
                      <a:endParaRPr lang="zh-CN" altLang="zh-CN" sz="1050" kern="100" dirty="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hMerge="1">
                  <a:tcPr/>
                </a:tc>
              </a:tr>
              <a:tr h="0">
                <a:tc>
                  <a:txBody>
                    <a:bodyPr/>
                    <a:lstStyle/>
                    <a:p>
                      <a:pPr algn="l">
                        <a:lnSpc>
                          <a:spcPct val="150000"/>
                        </a:lnSpc>
                        <a:spcAft>
                          <a:spcPts val="0"/>
                        </a:spcAft>
                      </a:pPr>
                      <a:r>
                        <a:rPr lang="en-US" sz="900" kern="100">
                          <a:effectLst/>
                        </a:rPr>
                        <a:t>MON</a:t>
                      </a:r>
                      <a:endParaRPr lang="zh-CN" sz="1050" kern="10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sz="900" kern="100" dirty="0">
                          <a:effectLst/>
                        </a:rPr>
                        <a:t>8/</a:t>
                      </a:r>
                      <a:r>
                        <a:rPr lang="en-US" altLang="en-US" sz="900" kern="100" dirty="0">
                          <a:effectLst/>
                        </a:rPr>
                        <a:t>20</a:t>
                      </a:r>
                      <a:endParaRPr lang="zh-CN" sz="1050" kern="100" dirty="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sz="900" kern="100" dirty="0">
                          <a:effectLst/>
                          <a:sym typeface="+mn-ea"/>
                        </a:rPr>
                        <a:t>9:30-12:30 Introduction to Robotic Design and Artificial Intelligence</a:t>
                      </a:r>
                      <a:endParaRPr lang="en-US" sz="900" kern="100" dirty="0">
                        <a:effectLst/>
                      </a:endParaRPr>
                    </a:p>
                  </a:txBody>
                  <a:tcPr marL="68580" marR="68580" marT="0" marB="0"/>
                </a:tc>
                <a:tc>
                  <a:txBody>
                    <a:bodyPr/>
                    <a:lstStyle/>
                    <a:p>
                      <a:pPr algn="l">
                        <a:lnSpc>
                          <a:spcPct val="150000"/>
                        </a:lnSpc>
                        <a:spcAft>
                          <a:spcPts val="0"/>
                        </a:spcAft>
                      </a:pPr>
                      <a:r>
                        <a:rPr lang="en-US" sz="900" kern="100" dirty="0">
                          <a:solidFill>
                            <a:schemeClr val="dk1"/>
                          </a:solidFill>
                          <a:effectLst/>
                          <a:latin typeface="+mn-lt"/>
                          <a:ea typeface="+mn-ea"/>
                          <a:cs typeface="+mn-cs"/>
                        </a:rPr>
                        <a:t>Free Day</a:t>
                      </a:r>
                      <a:endParaRPr lang="en-US" sz="900" kern="100" dirty="0">
                        <a:solidFill>
                          <a:schemeClr val="dk1"/>
                        </a:solidFill>
                        <a:effectLst/>
                        <a:latin typeface="+mn-lt"/>
                        <a:ea typeface="+mn-ea"/>
                        <a:cs typeface="+mn-cs"/>
                      </a:endParaRPr>
                    </a:p>
                  </a:txBody>
                  <a:tcPr marL="68580" marR="68580" marT="0" marB="0"/>
                </a:tc>
              </a:tr>
              <a:tr h="0">
                <a:tc>
                  <a:txBody>
                    <a:bodyPr/>
                    <a:lstStyle/>
                    <a:p>
                      <a:pPr algn="l">
                        <a:lnSpc>
                          <a:spcPct val="150000"/>
                        </a:lnSpc>
                        <a:spcAft>
                          <a:spcPts val="0"/>
                        </a:spcAft>
                      </a:pPr>
                      <a:r>
                        <a:rPr lang="en-US" sz="900" kern="100">
                          <a:effectLst/>
                        </a:rPr>
                        <a:t>TUES</a:t>
                      </a:r>
                      <a:endParaRPr lang="zh-CN" sz="1050" kern="10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sz="900" kern="100" dirty="0">
                          <a:effectLst/>
                        </a:rPr>
                        <a:t>8/</a:t>
                      </a:r>
                      <a:r>
                        <a:rPr lang="en-US" altLang="en-US" sz="900" kern="100" dirty="0">
                          <a:effectLst/>
                        </a:rPr>
                        <a:t>21</a:t>
                      </a:r>
                      <a:endParaRPr lang="zh-CN" sz="1050" kern="100" dirty="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sz="900" kern="100" dirty="0">
                          <a:effectLst/>
                          <a:sym typeface="+mn-ea"/>
                        </a:rPr>
                        <a:t>9:30-12:30 Introduction to Robotic Design and Artificial Intelligence</a:t>
                      </a:r>
                      <a:endParaRPr lang="en-US" sz="900" kern="100" dirty="0">
                        <a:effectLst/>
                      </a:endParaRPr>
                    </a:p>
                  </a:txBody>
                  <a:tcPr marL="68580" marR="68580" marT="0" marB="0"/>
                </a:tc>
                <a:tc>
                  <a:txBody>
                    <a:bodyPr/>
                    <a:lstStyle/>
                    <a:p>
                      <a:pPr algn="l">
                        <a:lnSpc>
                          <a:spcPct val="150000"/>
                        </a:lnSpc>
                        <a:spcAft>
                          <a:spcPts val="0"/>
                        </a:spcAft>
                      </a:pPr>
                      <a:r>
                        <a:rPr lang="en-US" sz="900" kern="100" dirty="0">
                          <a:effectLst/>
                          <a:sym typeface="+mn-ea"/>
                        </a:rPr>
                        <a:t>Free Day</a:t>
                      </a:r>
                      <a:endParaRPr lang="zh-CN" altLang="zh-CN" sz="900" kern="100" dirty="0">
                        <a:solidFill>
                          <a:schemeClr val="dk1"/>
                        </a:solidFill>
                        <a:effectLst/>
                        <a:latin typeface="+mn-lt"/>
                        <a:ea typeface="+mn-ea"/>
                        <a:cs typeface="+mn-cs"/>
                      </a:endParaRPr>
                    </a:p>
                  </a:txBody>
                  <a:tcPr marL="68580" marR="68580" marT="0" marB="0"/>
                </a:tc>
              </a:tr>
              <a:tr h="0">
                <a:tc>
                  <a:txBody>
                    <a:bodyPr/>
                    <a:lstStyle/>
                    <a:p>
                      <a:pPr algn="l">
                        <a:lnSpc>
                          <a:spcPct val="150000"/>
                        </a:lnSpc>
                        <a:spcAft>
                          <a:spcPts val="0"/>
                        </a:spcAft>
                      </a:pPr>
                      <a:r>
                        <a:rPr lang="en-US" sz="900" kern="100">
                          <a:effectLst/>
                        </a:rPr>
                        <a:t>WED</a:t>
                      </a:r>
                      <a:endParaRPr lang="zh-CN" sz="1050" kern="10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sz="900" kern="100" dirty="0">
                          <a:effectLst/>
                        </a:rPr>
                        <a:t>8/</a:t>
                      </a:r>
                      <a:r>
                        <a:rPr lang="en-US" altLang="en-US" sz="900" kern="100" dirty="0">
                          <a:effectLst/>
                        </a:rPr>
                        <a:t>22</a:t>
                      </a:r>
                      <a:endParaRPr lang="zh-CN" sz="1050" kern="100" dirty="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sz="900" kern="100" dirty="0">
                          <a:effectLst/>
                          <a:sym typeface="+mn-ea"/>
                        </a:rPr>
                        <a:t>9:30-12:30 Introduction to Robotic Design and Artificial Intelligence</a:t>
                      </a:r>
                      <a:endParaRPr lang="en-US" sz="900" kern="100" dirty="0">
                        <a:effectLst/>
                      </a:endParaRPr>
                    </a:p>
                  </a:txBody>
                  <a:tcPr marL="68580" marR="68580" marT="0" marB="0"/>
                </a:tc>
                <a:tc>
                  <a:txBody>
                    <a:bodyPr/>
                    <a:lstStyle/>
                    <a:p>
                      <a:pPr algn="l">
                        <a:lnSpc>
                          <a:spcPct val="150000"/>
                        </a:lnSpc>
                        <a:spcAft>
                          <a:spcPts val="0"/>
                        </a:spcAft>
                      </a:pPr>
                      <a:r>
                        <a:rPr lang="en-US" sz="900" kern="100" dirty="0">
                          <a:effectLst/>
                          <a:sym typeface="+mn-ea"/>
                        </a:rPr>
                        <a:t>Free Day</a:t>
                      </a:r>
                      <a:endParaRPr lang="zh-CN" altLang="zh-CN" sz="900" kern="100" dirty="0">
                        <a:solidFill>
                          <a:schemeClr val="dk1"/>
                        </a:solidFill>
                        <a:effectLst/>
                        <a:latin typeface="+mn-lt"/>
                        <a:ea typeface="+mn-ea"/>
                        <a:cs typeface="+mn-cs"/>
                      </a:endParaRPr>
                    </a:p>
                  </a:txBody>
                  <a:tcPr marL="68580" marR="68580" marT="0" marB="0"/>
                </a:tc>
              </a:tr>
              <a:tr h="0">
                <a:tc>
                  <a:txBody>
                    <a:bodyPr/>
                    <a:lstStyle/>
                    <a:p>
                      <a:pPr algn="l">
                        <a:lnSpc>
                          <a:spcPct val="150000"/>
                        </a:lnSpc>
                        <a:spcAft>
                          <a:spcPts val="0"/>
                        </a:spcAft>
                      </a:pPr>
                      <a:r>
                        <a:rPr lang="en-US" sz="900" kern="100">
                          <a:effectLst/>
                        </a:rPr>
                        <a:t>THU</a:t>
                      </a:r>
                      <a:endParaRPr lang="zh-CN" sz="1050" kern="10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sz="900" kern="100" dirty="0">
                          <a:effectLst/>
                        </a:rPr>
                        <a:t>8/</a:t>
                      </a:r>
                      <a:r>
                        <a:rPr lang="en-US" altLang="en-US" sz="900" kern="100" dirty="0">
                          <a:effectLst/>
                        </a:rPr>
                        <a:t>23</a:t>
                      </a:r>
                      <a:endParaRPr lang="zh-CN" sz="1050" kern="100" dirty="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sz="900" kern="100" dirty="0">
                          <a:effectLst/>
                          <a:sym typeface="+mn-ea"/>
                        </a:rPr>
                        <a:t>9:30-12:30 Introduction to Robotic Design and Artificial Intelligence</a:t>
                      </a:r>
                      <a:endParaRPr lang="en-US" sz="900" kern="100" dirty="0">
                        <a:effectLst/>
                      </a:endParaRPr>
                    </a:p>
                  </a:txBody>
                  <a:tcPr marL="68580" marR="68580" marT="0" marB="0"/>
                </a:tc>
                <a:tc>
                  <a:txBody>
                    <a:bodyPr/>
                    <a:lstStyle/>
                    <a:p>
                      <a:pPr algn="l">
                        <a:lnSpc>
                          <a:spcPct val="150000"/>
                        </a:lnSpc>
                        <a:spcAft>
                          <a:spcPts val="0"/>
                        </a:spcAft>
                      </a:pPr>
                      <a:r>
                        <a:rPr lang="en-US" sz="900" kern="100" dirty="0">
                          <a:effectLst/>
                          <a:sym typeface="+mn-ea"/>
                        </a:rPr>
                        <a:t>Free Day</a:t>
                      </a:r>
                      <a:endParaRPr lang="zh-CN" altLang="zh-CN" sz="900" kern="100" dirty="0">
                        <a:solidFill>
                          <a:schemeClr val="dk1"/>
                        </a:solidFill>
                        <a:effectLst/>
                        <a:latin typeface="+mn-lt"/>
                        <a:ea typeface="+mn-ea"/>
                        <a:cs typeface="+mn-cs"/>
                      </a:endParaRPr>
                    </a:p>
                  </a:txBody>
                  <a:tcPr marL="68580" marR="68580" marT="0" marB="0"/>
                </a:tc>
              </a:tr>
              <a:tr h="0">
                <a:tc>
                  <a:txBody>
                    <a:bodyPr/>
                    <a:lstStyle/>
                    <a:p>
                      <a:pPr algn="l">
                        <a:lnSpc>
                          <a:spcPct val="150000"/>
                        </a:lnSpc>
                        <a:spcAft>
                          <a:spcPts val="0"/>
                        </a:spcAft>
                      </a:pPr>
                      <a:r>
                        <a:rPr lang="en-US" sz="900" kern="100">
                          <a:effectLst/>
                        </a:rPr>
                        <a:t>FRI</a:t>
                      </a:r>
                      <a:endParaRPr lang="zh-CN" sz="1050" kern="10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sz="900" kern="100" dirty="0">
                          <a:effectLst/>
                        </a:rPr>
                        <a:t>8/</a:t>
                      </a:r>
                      <a:r>
                        <a:rPr lang="en-US" altLang="en-US" sz="900" kern="100" dirty="0">
                          <a:effectLst/>
                        </a:rPr>
                        <a:t>24</a:t>
                      </a:r>
                      <a:endParaRPr lang="zh-CN" sz="1050" kern="100" dirty="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sz="900" kern="100" dirty="0">
                          <a:effectLst/>
                        </a:rPr>
                        <a:t>9:30-12:30 </a:t>
                      </a:r>
                      <a:r>
                        <a:rPr lang="en-US" altLang="zh-CN" sz="900" kern="100" dirty="0">
                          <a:effectLst/>
                        </a:rPr>
                        <a:t>Preparation</a:t>
                      </a:r>
                      <a:r>
                        <a:rPr lang="zh-CN" altLang="en-US" sz="900" kern="100" baseline="0" dirty="0">
                          <a:effectLst/>
                        </a:rPr>
                        <a:t> </a:t>
                      </a:r>
                      <a:r>
                        <a:rPr lang="en-US" altLang="zh-CN" sz="900" kern="100" baseline="0" dirty="0">
                          <a:effectLst/>
                        </a:rPr>
                        <a:t>for</a:t>
                      </a:r>
                      <a:r>
                        <a:rPr lang="zh-CN" altLang="en-US" sz="900" kern="100" baseline="0" dirty="0">
                          <a:effectLst/>
                        </a:rPr>
                        <a:t> </a:t>
                      </a:r>
                      <a:r>
                        <a:rPr lang="en-US" altLang="zh-CN" sz="900" kern="100" baseline="0" dirty="0">
                          <a:effectLst/>
                        </a:rPr>
                        <a:t>Final</a:t>
                      </a:r>
                      <a:r>
                        <a:rPr lang="zh-CN" altLang="en-US" sz="900" kern="100" baseline="0" dirty="0">
                          <a:effectLst/>
                        </a:rPr>
                        <a:t> </a:t>
                      </a:r>
                      <a:r>
                        <a:rPr lang="en-US" altLang="zh-CN" sz="900" kern="100" baseline="0" dirty="0">
                          <a:effectLst/>
                        </a:rPr>
                        <a:t>Presentation</a:t>
                      </a:r>
                      <a:endParaRPr lang="zh-CN" sz="1050" kern="100" dirty="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sz="900" kern="100" dirty="0">
                          <a:effectLst/>
                        </a:rPr>
                        <a:t>1:30-2:30 </a:t>
                      </a:r>
                      <a:r>
                        <a:rPr lang="en-US" altLang="zh-CN" sz="900" kern="100" dirty="0">
                          <a:effectLst/>
                        </a:rPr>
                        <a:t>Final</a:t>
                      </a:r>
                      <a:r>
                        <a:rPr lang="zh-CN" altLang="en-US" sz="900" kern="100" dirty="0">
                          <a:effectLst/>
                        </a:rPr>
                        <a:t> </a:t>
                      </a:r>
                      <a:r>
                        <a:rPr lang="en-US" altLang="zh-CN" sz="900" kern="100" dirty="0">
                          <a:effectLst/>
                        </a:rPr>
                        <a:t>Presentation</a:t>
                      </a:r>
                      <a:endParaRPr lang="zh-CN" sz="1050" kern="100" dirty="0">
                        <a:effectLst/>
                      </a:endParaRPr>
                    </a:p>
                    <a:p>
                      <a:pPr algn="l">
                        <a:lnSpc>
                          <a:spcPct val="150000"/>
                        </a:lnSpc>
                        <a:spcAft>
                          <a:spcPts val="0"/>
                        </a:spcAft>
                      </a:pPr>
                      <a:r>
                        <a:rPr lang="en-US" sz="900" kern="100" dirty="0">
                          <a:effectLst/>
                        </a:rPr>
                        <a:t>2:30-4:00 Closing Ceremony</a:t>
                      </a:r>
                      <a:endParaRPr lang="zh-CN" sz="1050" kern="100" dirty="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r>
              <a:tr h="0">
                <a:tc>
                  <a:txBody>
                    <a:bodyPr/>
                    <a:lstStyle/>
                    <a:p>
                      <a:pPr algn="l">
                        <a:lnSpc>
                          <a:spcPct val="150000"/>
                        </a:lnSpc>
                        <a:spcAft>
                          <a:spcPts val="0"/>
                        </a:spcAft>
                      </a:pPr>
                      <a:r>
                        <a:rPr lang="en-US" sz="900" kern="100">
                          <a:effectLst/>
                        </a:rPr>
                        <a:t>SAT</a:t>
                      </a:r>
                      <a:endParaRPr lang="zh-CN" sz="1050" kern="10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sz="900" kern="100" dirty="0">
                          <a:effectLst/>
                        </a:rPr>
                        <a:t>8/</a:t>
                      </a:r>
                      <a:r>
                        <a:rPr lang="en-US" altLang="en-US" sz="900" kern="100" dirty="0">
                          <a:effectLst/>
                        </a:rPr>
                        <a:t>25</a:t>
                      </a:r>
                      <a:endParaRPr lang="zh-CN" sz="1050" kern="100" dirty="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gridSpan="2">
                  <a:txBody>
                    <a:bodyPr/>
                    <a:lstStyle/>
                    <a:p>
                      <a:pPr algn="l">
                        <a:lnSpc>
                          <a:spcPct val="150000"/>
                        </a:lnSpc>
                        <a:spcAft>
                          <a:spcPts val="0"/>
                        </a:spcAft>
                      </a:pPr>
                      <a:r>
                        <a:rPr lang="en-US" altLang="zh-CN" sz="1000" kern="100" dirty="0">
                          <a:effectLst/>
                          <a:latin typeface="Calibri" panose="020F0502020204030204" charset="0"/>
                          <a:ea typeface="宋体" panose="02010600030101010101" pitchFamily="2" charset="-122"/>
                          <a:cs typeface="Times New Roman" panose="02020603050405020304" pitchFamily="18" charset="0"/>
                        </a:rPr>
                        <a:t>D</a:t>
                      </a:r>
                      <a:r>
                        <a:rPr lang="en-US" altLang="en-US" sz="1000" kern="100" dirty="0">
                          <a:effectLst/>
                          <a:latin typeface="Calibri" panose="020F0502020204030204" charset="0"/>
                          <a:ea typeface="宋体" panose="02010600030101010101" pitchFamily="2" charset="-122"/>
                          <a:cs typeface="Times New Roman" panose="02020603050405020304" pitchFamily="18" charset="0"/>
                        </a:rPr>
                        <a:t>eparture</a:t>
                      </a:r>
                      <a:endParaRPr lang="zh-CN" altLang="zh-CN" sz="1000" kern="100" dirty="0">
                        <a:effectLst/>
                        <a:latin typeface="Calibri" panose="020F0502020204030204" charset="0"/>
                        <a:ea typeface="宋体" panose="02010600030101010101" pitchFamily="2" charset="-122"/>
                        <a:cs typeface="Times New Roman" panose="02020603050405020304" pitchFamily="18" charset="0"/>
                      </a:endParaRPr>
                    </a:p>
                  </a:txBody>
                  <a:tcPr marL="68580" marR="68580" marT="0" marB="0"/>
                </a:tc>
                <a:tc hMerge="1">
                  <a:tcPr/>
                </a:tc>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矩形 60"/>
          <p:cNvSpPr/>
          <p:nvPr/>
        </p:nvSpPr>
        <p:spPr>
          <a:xfrm>
            <a:off x="4601073" y="958238"/>
            <a:ext cx="2175629" cy="167396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63" name="矩形 62"/>
          <p:cNvSpPr/>
          <p:nvPr/>
        </p:nvSpPr>
        <p:spPr>
          <a:xfrm>
            <a:off x="4675281" y="965784"/>
            <a:ext cx="1343638" cy="400110"/>
          </a:xfrm>
          <a:prstGeom prst="rect">
            <a:avLst/>
          </a:prstGeom>
          <a:noFill/>
        </p:spPr>
        <p:txBody>
          <a:bodyPr wrap="none" lIns="91440" tIns="45720" rIns="91440" bIns="45720">
            <a:spAutoFit/>
          </a:bodyPr>
          <a:lstStyle/>
          <a:p>
            <a:pPr algn="ctr"/>
            <a:r>
              <a:rPr lang="en-US" altLang="zh-CN" sz="2000" b="1" cap="none" spc="0" dirty="0">
                <a:ln w="0"/>
                <a:solidFill>
                  <a:srgbClr val="009999"/>
                </a:solidFill>
                <a:latin typeface="Times New Roman" panose="02020603050405020304" pitchFamily="18" charset="0"/>
                <a:ea typeface="微软雅黑" panose="020B0503020204020204" pitchFamily="34" charset="-122"/>
                <a:cs typeface="Times New Roman" panose="02020603050405020304" pitchFamily="18" charset="0"/>
              </a:rPr>
              <a:t>Life Detail</a:t>
            </a:r>
            <a:endParaRPr lang="zh-CN" altLang="en-US" sz="2000" b="1" cap="none" spc="0" dirty="0">
              <a:ln w="0"/>
              <a:solidFill>
                <a:srgbClr val="009999"/>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138" name="矩形 137"/>
          <p:cNvSpPr/>
          <p:nvPr/>
        </p:nvSpPr>
        <p:spPr>
          <a:xfrm>
            <a:off x="4601073" y="3622040"/>
            <a:ext cx="2175510" cy="124917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39" name="矩形 138"/>
          <p:cNvSpPr/>
          <p:nvPr/>
        </p:nvSpPr>
        <p:spPr>
          <a:xfrm>
            <a:off x="4528639" y="3595870"/>
            <a:ext cx="1611531" cy="400110"/>
          </a:xfrm>
          <a:prstGeom prst="rect">
            <a:avLst/>
          </a:prstGeom>
          <a:noFill/>
        </p:spPr>
        <p:txBody>
          <a:bodyPr wrap="none" lIns="91440" tIns="45720" rIns="91440" bIns="45720">
            <a:spAutoFit/>
          </a:bodyPr>
          <a:lstStyle/>
          <a:p>
            <a:pPr algn="ctr"/>
            <a:r>
              <a:rPr lang="en-US" altLang="zh-CN" sz="2000" b="1" dirty="0">
                <a:ln w="0"/>
                <a:solidFill>
                  <a:schemeClr val="tx1">
                    <a:lumMod val="65000"/>
                    <a:lumOff val="35000"/>
                  </a:schemeClr>
                </a:solidFill>
                <a:latin typeface="Times New Roman" panose="02020603050405020304" pitchFamily="18" charset="0"/>
                <a:ea typeface="微软雅黑" panose="020B0503020204020204" pitchFamily="34" charset="-122"/>
                <a:cs typeface="Times New Roman" panose="02020603050405020304" pitchFamily="18" charset="0"/>
              </a:rPr>
              <a:t>Program Fee</a:t>
            </a:r>
            <a:endParaRPr lang="zh-CN" altLang="en-US" sz="2000" b="1" cap="none" spc="0" dirty="0">
              <a:ln w="0"/>
              <a:solidFill>
                <a:schemeClr val="tx1">
                  <a:lumMod val="65000"/>
                  <a:lumOff val="35000"/>
                </a:schemeClr>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9" name="矩形 8"/>
          <p:cNvSpPr/>
          <p:nvPr/>
        </p:nvSpPr>
        <p:spPr>
          <a:xfrm>
            <a:off x="4959409" y="4323531"/>
            <a:ext cx="1458838" cy="584775"/>
          </a:xfrm>
          <a:prstGeom prst="rect">
            <a:avLst/>
          </a:prstGeom>
          <a:noFill/>
        </p:spPr>
        <p:txBody>
          <a:bodyPr wrap="square" lIns="91440" tIns="45720" rIns="91440" bIns="45720">
            <a:spAutoFit/>
          </a:bodyPr>
          <a:lstStyle/>
          <a:p>
            <a:r>
              <a:rPr lang="en-US" altLang="zh-CN" sz="3200">
                <a:ln w="0"/>
                <a:solidFill>
                  <a:schemeClr val="accent5">
                    <a:lumMod val="75000"/>
                  </a:schemeClr>
                </a:solidFill>
                <a:latin typeface="Impact" panose="020B0806030902050204" pitchFamily="34" charset="0"/>
                <a:ea typeface="微软雅黑" panose="020B0503020204020204" pitchFamily="34" charset="-122"/>
              </a:rPr>
              <a:t>$ 5</a:t>
            </a:r>
            <a:r>
              <a:rPr lang="en-US" altLang="en-US" sz="3200">
                <a:ln w="0"/>
                <a:solidFill>
                  <a:schemeClr val="accent5">
                    <a:lumMod val="75000"/>
                  </a:schemeClr>
                </a:solidFill>
                <a:latin typeface="Impact" panose="020B0806030902050204" pitchFamily="34" charset="0"/>
                <a:ea typeface="微软雅黑" panose="020B0503020204020204" pitchFamily="34" charset="-122"/>
              </a:rPr>
              <a:t>5</a:t>
            </a:r>
            <a:r>
              <a:rPr lang="en-US" altLang="zh-CN" sz="3200">
                <a:ln w="0"/>
                <a:solidFill>
                  <a:schemeClr val="accent5">
                    <a:lumMod val="75000"/>
                  </a:schemeClr>
                </a:solidFill>
                <a:latin typeface="Impact" panose="020B0806030902050204" pitchFamily="34" charset="0"/>
                <a:ea typeface="微软雅黑" panose="020B0503020204020204" pitchFamily="34" charset="-122"/>
              </a:rPr>
              <a:t>88</a:t>
            </a:r>
            <a:endParaRPr lang="en-US" altLang="zh-CN" sz="3200" dirty="0">
              <a:ln w="0"/>
              <a:solidFill>
                <a:schemeClr val="accent5">
                  <a:lumMod val="75000"/>
                </a:schemeClr>
              </a:solidFill>
              <a:latin typeface="Impact" panose="020B0806030902050204" pitchFamily="34" charset="0"/>
              <a:ea typeface="微软雅黑" panose="020B0503020204020204" pitchFamily="34" charset="-122"/>
            </a:endParaRPr>
          </a:p>
        </p:txBody>
      </p:sp>
      <p:sp>
        <p:nvSpPr>
          <p:cNvPr id="162" name="矩形 161"/>
          <p:cNvSpPr/>
          <p:nvPr/>
        </p:nvSpPr>
        <p:spPr>
          <a:xfrm>
            <a:off x="137881" y="5754159"/>
            <a:ext cx="1619354" cy="400110"/>
          </a:xfrm>
          <a:prstGeom prst="rect">
            <a:avLst/>
          </a:prstGeom>
          <a:noFill/>
        </p:spPr>
        <p:txBody>
          <a:bodyPr wrap="none" lIns="91440" tIns="45720" rIns="91440" bIns="45720">
            <a:spAutoFit/>
          </a:bodyPr>
          <a:lstStyle/>
          <a:p>
            <a:pPr algn="ctr"/>
            <a:r>
              <a:rPr lang="en-US" altLang="zh-CN" sz="2000" b="1" cap="none" spc="0" dirty="0">
                <a:ln w="0"/>
                <a:solidFill>
                  <a:schemeClr val="accent1">
                    <a:lumMod val="50000"/>
                  </a:schemeClr>
                </a:solidFill>
                <a:latin typeface="Times New Roman" panose="02020603050405020304" pitchFamily="18" charset="0"/>
                <a:ea typeface="微软雅黑" panose="020B0503020204020204" pitchFamily="34" charset="-122"/>
                <a:cs typeface="Times New Roman" panose="02020603050405020304" pitchFamily="18" charset="0"/>
              </a:rPr>
              <a:t>Qualification</a:t>
            </a:r>
            <a:endParaRPr lang="zh-CN" altLang="en-US" sz="2000" b="1" cap="none" spc="0" dirty="0">
              <a:ln w="0"/>
              <a:solidFill>
                <a:schemeClr val="accent1">
                  <a:lumMod val="50000"/>
                </a:schemeClr>
              </a:solidFill>
              <a:latin typeface="Times New Roman" panose="02020603050405020304" pitchFamily="18" charset="0"/>
              <a:ea typeface="微软雅黑" panose="020B0503020204020204" pitchFamily="34" charset="-122"/>
              <a:cs typeface="Times New Roman" panose="02020603050405020304" pitchFamily="18" charset="0"/>
            </a:endParaRPr>
          </a:p>
        </p:txBody>
      </p:sp>
      <p:graphicFrame>
        <p:nvGraphicFramePr>
          <p:cNvPr id="163" name="表格 162"/>
          <p:cNvGraphicFramePr>
            <a:graphicFrameLocks noGrp="1"/>
          </p:cNvGraphicFramePr>
          <p:nvPr/>
        </p:nvGraphicFramePr>
        <p:xfrm>
          <a:off x="116358" y="6128945"/>
          <a:ext cx="4361564" cy="771870"/>
        </p:xfrm>
        <a:graphic>
          <a:graphicData uri="http://schemas.openxmlformats.org/drawingml/2006/table">
            <a:tbl>
              <a:tblPr>
                <a:tableStyleId>{5C22544A-7EE6-4342-B048-85BDC9FD1C3A}</a:tableStyleId>
              </a:tblPr>
              <a:tblGrid>
                <a:gridCol w="872036"/>
                <a:gridCol w="872728"/>
                <a:gridCol w="872036"/>
                <a:gridCol w="872036"/>
                <a:gridCol w="872728"/>
              </a:tblGrid>
              <a:tr h="386266">
                <a:tc>
                  <a:txBody>
                    <a:bodyPr/>
                    <a:lstStyle/>
                    <a:p>
                      <a:pPr marL="0" algn="ctr" defTabSz="914400" rtl="0" eaLnBrk="1" fontAlgn="b" latinLnBrk="0" hangingPunct="1">
                        <a:lnSpc>
                          <a:spcPct val="150000"/>
                        </a:lnSpc>
                      </a:pPr>
                      <a:r>
                        <a:rPr lang="zh-CN" altLang="en-US" sz="1400" b="1" kern="1200" dirty="0">
                          <a:solidFill>
                            <a:schemeClr val="bg1"/>
                          </a:solidFill>
                          <a:latin typeface="微软雅黑" panose="020B0503020204020204" pitchFamily="34" charset="-122"/>
                          <a:ea typeface="微软雅黑" panose="020B0503020204020204" pitchFamily="34" charset="-122"/>
                          <a:cs typeface="+mn-cs"/>
                        </a:rPr>
                        <a:t>项目</a:t>
                      </a:r>
                      <a:endParaRPr lang="zh-CN" altLang="en-US" sz="1400" b="1" kern="1200" dirty="0">
                        <a:solidFill>
                          <a:schemeClr val="bg1"/>
                        </a:solidFill>
                        <a:latin typeface="微软雅黑" panose="020B0503020204020204" pitchFamily="34" charset="-122"/>
                        <a:ea typeface="微软雅黑" panose="020B0503020204020204" pitchFamily="34" charset="-122"/>
                        <a:cs typeface="+mn-cs"/>
                      </a:endParaRPr>
                    </a:p>
                  </a:txBody>
                  <a:tcPr marL="9525" marR="9525" marT="9525" marB="0"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0" algn="ctr" defTabSz="914400" rtl="0" eaLnBrk="1" fontAlgn="b" latinLnBrk="0" hangingPunct="1">
                        <a:lnSpc>
                          <a:spcPct val="150000"/>
                        </a:lnSpc>
                      </a:pPr>
                      <a:r>
                        <a:rPr lang="en-US" sz="1400" b="1" kern="1200" dirty="0">
                          <a:solidFill>
                            <a:schemeClr val="bg1"/>
                          </a:solidFill>
                          <a:latin typeface="微软雅黑" panose="020B0503020204020204" pitchFamily="34" charset="-122"/>
                          <a:ea typeface="微软雅黑" panose="020B0503020204020204" pitchFamily="34" charset="-122"/>
                          <a:cs typeface="+mn-cs"/>
                        </a:rPr>
                        <a:t>GPA</a:t>
                      </a:r>
                      <a:endParaRPr lang="en-US" sz="1400" b="1" kern="1200" dirty="0">
                        <a:solidFill>
                          <a:schemeClr val="bg1"/>
                        </a:solidFill>
                        <a:latin typeface="微软雅黑" panose="020B0503020204020204" pitchFamily="34" charset="-122"/>
                        <a:ea typeface="微软雅黑" panose="020B0503020204020204" pitchFamily="34" charset="-122"/>
                        <a:cs typeface="+mn-cs"/>
                      </a:endParaRPr>
                    </a:p>
                  </a:txBody>
                  <a:tcPr marL="9525" marR="9525" marT="9525" marB="0"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0" algn="ctr" defTabSz="914400" rtl="0" eaLnBrk="1" fontAlgn="b" latinLnBrk="0" hangingPunct="1">
                        <a:lnSpc>
                          <a:spcPct val="150000"/>
                        </a:lnSpc>
                      </a:pPr>
                      <a:r>
                        <a:rPr lang="zh-CN" altLang="en-US" sz="1400" b="1" kern="1200" dirty="0">
                          <a:solidFill>
                            <a:schemeClr val="bg1"/>
                          </a:solidFill>
                          <a:latin typeface="微软雅黑" panose="020B0503020204020204" pitchFamily="34" charset="-122"/>
                          <a:ea typeface="微软雅黑" panose="020B0503020204020204" pitchFamily="34" charset="-122"/>
                          <a:cs typeface="+mn-cs"/>
                        </a:rPr>
                        <a:t>托福</a:t>
                      </a:r>
                      <a:endParaRPr lang="zh-CN" altLang="en-US" sz="1400" b="1" kern="1200" dirty="0">
                        <a:solidFill>
                          <a:schemeClr val="bg1"/>
                        </a:solidFill>
                        <a:latin typeface="微软雅黑" panose="020B0503020204020204" pitchFamily="34" charset="-122"/>
                        <a:ea typeface="微软雅黑" panose="020B0503020204020204" pitchFamily="34" charset="-122"/>
                        <a:cs typeface="+mn-cs"/>
                      </a:endParaRPr>
                    </a:p>
                  </a:txBody>
                  <a:tcPr marL="9525" marR="9525" marT="9525" marB="0"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0" algn="ctr" defTabSz="914400" rtl="0" eaLnBrk="1" fontAlgn="b" latinLnBrk="0" hangingPunct="1">
                        <a:lnSpc>
                          <a:spcPct val="150000"/>
                        </a:lnSpc>
                      </a:pPr>
                      <a:r>
                        <a:rPr lang="zh-CN" altLang="en-US" sz="1400" b="1" kern="1200" dirty="0">
                          <a:solidFill>
                            <a:schemeClr val="bg1"/>
                          </a:solidFill>
                          <a:latin typeface="微软雅黑" panose="020B0503020204020204" pitchFamily="34" charset="-122"/>
                          <a:ea typeface="微软雅黑" panose="020B0503020204020204" pitchFamily="34" charset="-122"/>
                          <a:cs typeface="+mn-cs"/>
                        </a:rPr>
                        <a:t>雅思</a:t>
                      </a:r>
                      <a:endParaRPr lang="zh-CN" altLang="en-US" sz="1400" b="1" kern="1200" dirty="0">
                        <a:solidFill>
                          <a:schemeClr val="bg1"/>
                        </a:solidFill>
                        <a:latin typeface="微软雅黑" panose="020B0503020204020204" pitchFamily="34" charset="-122"/>
                        <a:ea typeface="微软雅黑" panose="020B0503020204020204" pitchFamily="34" charset="-122"/>
                        <a:cs typeface="+mn-cs"/>
                      </a:endParaRPr>
                    </a:p>
                  </a:txBody>
                  <a:tcPr marL="9525" marR="9525" marT="9525" marB="0"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0" algn="ctr" defTabSz="914400" rtl="0" eaLnBrk="1" fontAlgn="b" latinLnBrk="0" hangingPunct="1">
                        <a:lnSpc>
                          <a:spcPct val="150000"/>
                        </a:lnSpc>
                      </a:pPr>
                      <a:r>
                        <a:rPr lang="en-US" sz="1400" b="1" kern="1200" dirty="0">
                          <a:solidFill>
                            <a:schemeClr val="bg1"/>
                          </a:solidFill>
                          <a:latin typeface="微软雅黑" panose="020B0503020204020204" pitchFamily="34" charset="-122"/>
                          <a:ea typeface="微软雅黑" panose="020B0503020204020204" pitchFamily="34" charset="-122"/>
                          <a:cs typeface="+mn-cs"/>
                        </a:rPr>
                        <a:t>CET-4/6</a:t>
                      </a:r>
                      <a:endParaRPr lang="en-US" sz="1400" b="1" kern="1200" dirty="0">
                        <a:solidFill>
                          <a:schemeClr val="bg1"/>
                        </a:solidFill>
                        <a:latin typeface="微软雅黑" panose="020B0503020204020204" pitchFamily="34" charset="-122"/>
                        <a:ea typeface="微软雅黑" panose="020B0503020204020204" pitchFamily="34" charset="-122"/>
                        <a:cs typeface="+mn-cs"/>
                      </a:endParaRPr>
                    </a:p>
                  </a:txBody>
                  <a:tcPr marL="9525" marR="9525" marT="9525" marB="0"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r>
              <a:tr h="385604">
                <a:tc>
                  <a:txBody>
                    <a:bodyPr/>
                    <a:lstStyle/>
                    <a:p>
                      <a:pPr marL="0" algn="ctr" defTabSz="914400" rtl="0" eaLnBrk="1" fontAlgn="b" latinLnBrk="0" hangingPunct="1">
                        <a:lnSpc>
                          <a:spcPct val="150000"/>
                        </a:lnSpc>
                      </a:pPr>
                      <a:r>
                        <a:rPr lang="zh-CN" altLang="en-US" sz="1200" kern="1200" dirty="0">
                          <a:solidFill>
                            <a:schemeClr val="dk1"/>
                          </a:solidFill>
                          <a:latin typeface="微软雅黑" panose="020B0503020204020204" pitchFamily="34" charset="-122"/>
                          <a:ea typeface="微软雅黑" panose="020B0503020204020204" pitchFamily="34" charset="-122"/>
                          <a:cs typeface="+mn-cs"/>
                        </a:rPr>
                        <a:t>学分项目</a:t>
                      </a:r>
                      <a:endParaRPr lang="en-US" sz="1200" kern="1200" dirty="0">
                        <a:solidFill>
                          <a:schemeClr val="dk1"/>
                        </a:solidFill>
                        <a:latin typeface="微软雅黑" panose="020B0503020204020204" pitchFamily="34" charset="-122"/>
                        <a:ea typeface="微软雅黑" panose="020B0503020204020204" pitchFamily="34" charset="-122"/>
                        <a:cs typeface="+mn-cs"/>
                      </a:endParaRPr>
                    </a:p>
                  </a:txBody>
                  <a:tcPr marL="9525" marR="9525" marT="9525" marB="0"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b" latinLnBrk="0" hangingPunct="1">
                        <a:lnSpc>
                          <a:spcPct val="150000"/>
                        </a:lnSpc>
                      </a:pPr>
                      <a:r>
                        <a:rPr lang="en-US" altLang="zh-CN" sz="1400" kern="1200" dirty="0">
                          <a:solidFill>
                            <a:schemeClr val="dk1"/>
                          </a:solidFill>
                          <a:latin typeface="微软雅黑" panose="020B0503020204020204" pitchFamily="34" charset="-122"/>
                          <a:ea typeface="微软雅黑" panose="020B0503020204020204" pitchFamily="34" charset="-122"/>
                          <a:cs typeface="+mn-cs"/>
                        </a:rPr>
                        <a:t>-</a:t>
                      </a:r>
                      <a:endParaRPr lang="en-US" altLang="zh-CN" sz="1400" kern="1200" dirty="0">
                        <a:solidFill>
                          <a:schemeClr val="dk1"/>
                        </a:solidFill>
                        <a:latin typeface="微软雅黑" panose="020B0503020204020204" pitchFamily="34" charset="-122"/>
                        <a:ea typeface="微软雅黑" panose="020B0503020204020204" pitchFamily="34" charset="-122"/>
                        <a:cs typeface="+mn-cs"/>
                      </a:endParaRPr>
                    </a:p>
                  </a:txBody>
                  <a:tcPr marL="9525" marR="9525" marT="9525" marB="0"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b" latinLnBrk="0" hangingPunct="1">
                        <a:lnSpc>
                          <a:spcPct val="150000"/>
                        </a:lnSpc>
                      </a:pPr>
                      <a:r>
                        <a:rPr lang="en-US" altLang="zh-CN" sz="1400" kern="1200" dirty="0">
                          <a:solidFill>
                            <a:schemeClr val="dk1"/>
                          </a:solidFill>
                          <a:latin typeface="微软雅黑" panose="020B0503020204020204" pitchFamily="34" charset="-122"/>
                          <a:ea typeface="微软雅黑" panose="020B0503020204020204" pitchFamily="34" charset="-122"/>
                          <a:cs typeface="+mn-cs"/>
                        </a:rPr>
                        <a:t>76+</a:t>
                      </a:r>
                      <a:endParaRPr lang="en-US" altLang="zh-CN" sz="1400" kern="1200" dirty="0">
                        <a:solidFill>
                          <a:schemeClr val="dk1"/>
                        </a:solidFill>
                        <a:latin typeface="微软雅黑" panose="020B0503020204020204" pitchFamily="34" charset="-122"/>
                        <a:ea typeface="微软雅黑" panose="020B0503020204020204" pitchFamily="34" charset="-122"/>
                        <a:cs typeface="+mn-cs"/>
                      </a:endParaRPr>
                    </a:p>
                  </a:txBody>
                  <a:tcPr marL="9525" marR="9525" marT="9525" marB="0"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b" latinLnBrk="0" hangingPunct="1">
                        <a:lnSpc>
                          <a:spcPct val="150000"/>
                        </a:lnSpc>
                      </a:pPr>
                      <a:r>
                        <a:rPr lang="en-US" altLang="zh-CN" sz="1400" kern="1200" dirty="0">
                          <a:solidFill>
                            <a:schemeClr val="dk1"/>
                          </a:solidFill>
                          <a:latin typeface="微软雅黑" panose="020B0503020204020204" pitchFamily="34" charset="-122"/>
                          <a:ea typeface="微软雅黑" panose="020B0503020204020204" pitchFamily="34" charset="-122"/>
                          <a:cs typeface="+mn-cs"/>
                        </a:rPr>
                        <a:t>6.0+</a:t>
                      </a:r>
                      <a:endParaRPr lang="en-US" altLang="zh-CN" sz="1400" kern="1200" dirty="0">
                        <a:solidFill>
                          <a:schemeClr val="dk1"/>
                        </a:solidFill>
                        <a:latin typeface="微软雅黑" panose="020B0503020204020204" pitchFamily="34" charset="-122"/>
                        <a:ea typeface="微软雅黑" panose="020B0503020204020204" pitchFamily="34" charset="-122"/>
                        <a:cs typeface="+mn-cs"/>
                      </a:endParaRPr>
                    </a:p>
                  </a:txBody>
                  <a:tcPr marL="9525" marR="9525" marT="9525" marB="0"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b" latinLnBrk="0" hangingPunct="1">
                        <a:lnSpc>
                          <a:spcPct val="150000"/>
                        </a:lnSpc>
                      </a:pPr>
                      <a:r>
                        <a:rPr lang="en-US" altLang="zh-CN" sz="1200" kern="1200" dirty="0">
                          <a:solidFill>
                            <a:schemeClr val="dk1"/>
                          </a:solidFill>
                          <a:latin typeface="微软雅黑" panose="020B0503020204020204" pitchFamily="34" charset="-122"/>
                          <a:ea typeface="微软雅黑" panose="020B0503020204020204" pitchFamily="34" charset="-122"/>
                          <a:cs typeface="+mn-cs"/>
                        </a:rPr>
                        <a:t>450+</a:t>
                      </a:r>
                      <a:endParaRPr lang="en-US" altLang="zh-CN" sz="1200" kern="1200" dirty="0">
                        <a:solidFill>
                          <a:schemeClr val="dk1"/>
                        </a:solidFill>
                        <a:latin typeface="微软雅黑" panose="020B0503020204020204" pitchFamily="34" charset="-122"/>
                        <a:ea typeface="微软雅黑" panose="020B0503020204020204" pitchFamily="34" charset="-122"/>
                        <a:cs typeface="+mn-cs"/>
                      </a:endParaRPr>
                    </a:p>
                  </a:txBody>
                  <a:tcPr marL="9525" marR="9525" marT="9525" marB="0"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
        <p:nvSpPr>
          <p:cNvPr id="165" name="矩形 164"/>
          <p:cNvSpPr/>
          <p:nvPr/>
        </p:nvSpPr>
        <p:spPr>
          <a:xfrm>
            <a:off x="118859" y="7432242"/>
            <a:ext cx="4384130" cy="213445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66" name="矩形 165"/>
          <p:cNvSpPr/>
          <p:nvPr/>
        </p:nvSpPr>
        <p:spPr>
          <a:xfrm>
            <a:off x="4592337" y="7432242"/>
            <a:ext cx="2162072" cy="2283257"/>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67" name="矩形 166"/>
          <p:cNvSpPr/>
          <p:nvPr/>
        </p:nvSpPr>
        <p:spPr>
          <a:xfrm>
            <a:off x="147239" y="7006039"/>
            <a:ext cx="1627369" cy="400110"/>
          </a:xfrm>
          <a:prstGeom prst="rect">
            <a:avLst/>
          </a:prstGeom>
          <a:noFill/>
        </p:spPr>
        <p:txBody>
          <a:bodyPr wrap="none" lIns="91440" tIns="45720" rIns="91440" bIns="45720">
            <a:spAutoFit/>
          </a:bodyPr>
          <a:lstStyle/>
          <a:p>
            <a:pPr algn="ctr"/>
            <a:r>
              <a:rPr lang="en-US" altLang="zh-CN" sz="2000" b="1" dirty="0">
                <a:ln w="0"/>
                <a:solidFill>
                  <a:schemeClr val="tx1">
                    <a:lumMod val="65000"/>
                    <a:lumOff val="35000"/>
                  </a:schemeClr>
                </a:solidFill>
                <a:latin typeface="Times New Roman" panose="02020603050405020304" pitchFamily="18" charset="0"/>
                <a:ea typeface="微软雅黑" panose="020B0503020204020204" pitchFamily="34" charset="-122"/>
                <a:cs typeface="Times New Roman" panose="02020603050405020304" pitchFamily="18" charset="0"/>
              </a:rPr>
              <a:t>Material List</a:t>
            </a:r>
            <a:endParaRPr lang="zh-CN" altLang="en-US" sz="2000" b="1" dirty="0">
              <a:ln w="0"/>
              <a:solidFill>
                <a:schemeClr val="tx1">
                  <a:lumMod val="65000"/>
                  <a:lumOff val="35000"/>
                </a:schemeClr>
              </a:solidFill>
              <a:latin typeface="Times New Roman" panose="02020603050405020304" pitchFamily="18" charset="0"/>
              <a:ea typeface="微软雅黑" panose="020B0503020204020204" pitchFamily="34" charset="-122"/>
              <a:cs typeface="Times New Roman" panose="02020603050405020304" pitchFamily="18" charset="0"/>
            </a:endParaRPr>
          </a:p>
        </p:txBody>
      </p:sp>
      <p:pic>
        <p:nvPicPr>
          <p:cNvPr id="12" name="图片 11"/>
          <p:cNvPicPr>
            <a:picLocks noChangeAspect="1"/>
          </p:cNvPicPr>
          <p:nvPr/>
        </p:nvPicPr>
        <p:blipFill rotWithShape="1">
          <a:blip r:embed="rId1" cstate="print">
            <a:extLst>
              <a:ext uri="{28A0092B-C50C-407E-A947-70E740481C1C}">
                <a14:useLocalDpi xmlns:a14="http://schemas.microsoft.com/office/drawing/2010/main" val="0"/>
              </a:ext>
            </a:extLst>
          </a:blip>
          <a:srcRect l="3489" t="4264" r="3876" b="4264"/>
          <a:stretch>
            <a:fillRect/>
          </a:stretch>
        </p:blipFill>
        <p:spPr>
          <a:xfrm>
            <a:off x="5454740" y="8236488"/>
            <a:ext cx="1182766" cy="1167919"/>
          </a:xfrm>
          <a:prstGeom prst="rect">
            <a:avLst/>
          </a:prstGeom>
        </p:spPr>
      </p:pic>
      <p:sp>
        <p:nvSpPr>
          <p:cNvPr id="205" name="矩形 204"/>
          <p:cNvSpPr/>
          <p:nvPr/>
        </p:nvSpPr>
        <p:spPr>
          <a:xfrm>
            <a:off x="4531141" y="6975741"/>
            <a:ext cx="1811714" cy="461665"/>
          </a:xfrm>
          <a:prstGeom prst="rect">
            <a:avLst/>
          </a:prstGeom>
          <a:noFill/>
        </p:spPr>
        <p:txBody>
          <a:bodyPr wrap="none" lIns="91440" tIns="45720" rIns="91440" bIns="45720">
            <a:spAutoFit/>
          </a:bodyPr>
          <a:lstStyle/>
          <a:p>
            <a:pPr algn="ctr"/>
            <a:r>
              <a:rPr lang="en-US" altLang="zh-CN" sz="2400" b="1" cap="none" spc="0" dirty="0">
                <a:ln w="0"/>
                <a:solidFill>
                  <a:schemeClr val="accent5">
                    <a:lumMod val="75000"/>
                  </a:schemeClr>
                </a:solidFill>
                <a:latin typeface="Times New Roman" panose="02020603050405020304" pitchFamily="18" charset="0"/>
                <a:ea typeface="微软雅黑" panose="020B0503020204020204" pitchFamily="34" charset="-122"/>
                <a:cs typeface="Times New Roman" panose="02020603050405020304" pitchFamily="18" charset="0"/>
              </a:rPr>
              <a:t>Sign up</a:t>
            </a:r>
            <a:r>
              <a:rPr lang="zh-CN" altLang="en-US" sz="2400" b="1" dirty="0">
                <a:ln w="0"/>
                <a:solidFill>
                  <a:schemeClr val="accent5">
                    <a:lumMod val="75000"/>
                  </a:schemeClr>
                </a:solidFill>
                <a:latin typeface="Times New Roman" panose="02020603050405020304" pitchFamily="18" charset="0"/>
                <a:ea typeface="微软雅黑" panose="020B0503020204020204" pitchFamily="34" charset="-122"/>
                <a:cs typeface="Times New Roman" panose="02020603050405020304" pitchFamily="18" charset="0"/>
              </a:rPr>
              <a:t> </a:t>
            </a:r>
            <a:r>
              <a:rPr lang="en-US" altLang="zh-CN" sz="2400" b="1" dirty="0">
                <a:ln w="0"/>
                <a:solidFill>
                  <a:schemeClr val="accent5">
                    <a:lumMod val="75000"/>
                  </a:schemeClr>
                </a:solidFill>
                <a:latin typeface="Times New Roman" panose="02020603050405020304" pitchFamily="18" charset="0"/>
                <a:ea typeface="微软雅黑" panose="020B0503020204020204" pitchFamily="34" charset="-122"/>
                <a:cs typeface="Times New Roman" panose="02020603050405020304" pitchFamily="18" charset="0"/>
              </a:rPr>
              <a:t>now</a:t>
            </a:r>
            <a:endParaRPr lang="zh-CN" altLang="en-US" sz="2400" b="1" cap="none" spc="0" dirty="0">
              <a:ln w="0"/>
              <a:solidFill>
                <a:schemeClr val="accent5">
                  <a:lumMod val="75000"/>
                </a:schemeClr>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206" name="矩形 205"/>
          <p:cNvSpPr/>
          <p:nvPr/>
        </p:nvSpPr>
        <p:spPr>
          <a:xfrm>
            <a:off x="5449692" y="9379508"/>
            <a:ext cx="1210588" cy="246221"/>
          </a:xfrm>
          <a:prstGeom prst="rect">
            <a:avLst/>
          </a:prstGeom>
          <a:noFill/>
        </p:spPr>
        <p:txBody>
          <a:bodyPr wrap="none" lIns="91440" tIns="45720" rIns="91440" bIns="45720">
            <a:spAutoFit/>
          </a:bodyPr>
          <a:lstStyle/>
          <a:p>
            <a:pPr algn="r"/>
            <a:r>
              <a:rPr lang="zh-CN" altLang="en-US" sz="1000" b="0" cap="none" spc="0" dirty="0">
                <a:ln w="0"/>
                <a:solidFill>
                  <a:schemeClr val="tx1"/>
                </a:solidFill>
                <a:latin typeface="微软雅黑" panose="020B0503020204020204" pitchFamily="34" charset="-122"/>
                <a:ea typeface="微软雅黑" panose="020B0503020204020204" pitchFamily="34" charset="-122"/>
                <a:sym typeface="Wingdings" panose="05000000000000000000" pitchFamily="2" charset="2"/>
                <a:hlinkClick r:id="rId2"/>
              </a:rPr>
              <a:t>点击进入报名页面</a:t>
            </a:r>
            <a:endParaRPr lang="zh-CN" altLang="en-US" sz="1000" b="0" cap="none" spc="0" dirty="0">
              <a:ln w="0"/>
              <a:solidFill>
                <a:schemeClr val="tx1"/>
              </a:solidFill>
              <a:latin typeface="微软雅黑" panose="020B0503020204020204" pitchFamily="34" charset="-122"/>
              <a:ea typeface="微软雅黑" panose="020B0503020204020204" pitchFamily="34" charset="-122"/>
            </a:endParaRPr>
          </a:p>
        </p:txBody>
      </p:sp>
      <p:sp>
        <p:nvSpPr>
          <p:cNvPr id="106" name="文本框 105"/>
          <p:cNvSpPr txBox="1"/>
          <p:nvPr/>
        </p:nvSpPr>
        <p:spPr>
          <a:xfrm>
            <a:off x="147046" y="7574217"/>
            <a:ext cx="4476053" cy="1361911"/>
          </a:xfrm>
          <a:prstGeom prst="rect">
            <a:avLst/>
          </a:prstGeom>
          <a:noFill/>
        </p:spPr>
        <p:txBody>
          <a:bodyPr wrap="square" rtlCol="0">
            <a:spAutoFit/>
          </a:bodyPr>
          <a:lstStyle/>
          <a:p>
            <a:pPr lvl="0">
              <a:buFont typeface="Wingdings" panose="05000000000000000000" pitchFamily="2" charset="2"/>
              <a:buChar char="ü"/>
            </a:pPr>
            <a:r>
              <a:rPr lang="zh-CN" altLang="en-US" sz="1050" dirty="0">
                <a:latin typeface="微软雅黑" panose="020B0503020204020204" pitchFamily="34" charset="-122"/>
                <a:ea typeface="微软雅黑" panose="020B0503020204020204" pitchFamily="34" charset="-122"/>
              </a:rPr>
              <a:t>个人身份证（正反面）扫描件</a:t>
            </a:r>
            <a:r>
              <a:rPr lang="en-US" altLang="zh-CN" sz="1050" dirty="0">
                <a:latin typeface="微软雅黑" panose="020B0503020204020204" pitchFamily="34" charset="-122"/>
                <a:ea typeface="微软雅黑" panose="020B0503020204020204" pitchFamily="34" charset="-122"/>
              </a:rPr>
              <a:t>1</a:t>
            </a:r>
            <a:r>
              <a:rPr lang="zh-CN" altLang="en-US" sz="1050" dirty="0">
                <a:latin typeface="微软雅黑" panose="020B0503020204020204" pitchFamily="34" charset="-122"/>
                <a:ea typeface="微软雅黑" panose="020B0503020204020204" pitchFamily="34" charset="-122"/>
              </a:rPr>
              <a:t>份</a:t>
            </a:r>
            <a:endParaRPr lang="zh-CN" altLang="en-US" sz="1050" dirty="0">
              <a:latin typeface="微软雅黑" panose="020B0503020204020204" pitchFamily="34" charset="-122"/>
              <a:ea typeface="微软雅黑" panose="020B0503020204020204" pitchFamily="34" charset="-122"/>
            </a:endParaRPr>
          </a:p>
          <a:p>
            <a:pPr lvl="0">
              <a:buFont typeface="Wingdings" panose="05000000000000000000" pitchFamily="2" charset="2"/>
              <a:buChar char="ü"/>
            </a:pPr>
            <a:r>
              <a:rPr lang="zh-CN" altLang="en-US" sz="1050" dirty="0">
                <a:latin typeface="微软雅黑" panose="020B0503020204020204" pitchFamily="34" charset="-122"/>
                <a:ea typeface="微软雅黑" panose="020B0503020204020204" pitchFamily="34" charset="-122"/>
              </a:rPr>
              <a:t>护照扫描件</a:t>
            </a:r>
            <a:r>
              <a:rPr lang="en-US" altLang="zh-CN" sz="1050" dirty="0">
                <a:latin typeface="微软雅黑" panose="020B0503020204020204" pitchFamily="34" charset="-122"/>
                <a:ea typeface="微软雅黑" panose="020B0503020204020204" pitchFamily="34" charset="-122"/>
              </a:rPr>
              <a:t>1</a:t>
            </a:r>
            <a:r>
              <a:rPr lang="zh-CN" altLang="en-US" sz="1050" dirty="0">
                <a:latin typeface="微软雅黑" panose="020B0503020204020204" pitchFamily="34" charset="-122"/>
                <a:ea typeface="微软雅黑" panose="020B0503020204020204" pitchFamily="34" charset="-122"/>
              </a:rPr>
              <a:t>份</a:t>
            </a:r>
            <a:endParaRPr lang="zh-CN" altLang="en-US" sz="1050" dirty="0">
              <a:latin typeface="微软雅黑" panose="020B0503020204020204" pitchFamily="34" charset="-122"/>
              <a:ea typeface="微软雅黑" panose="020B0503020204020204" pitchFamily="34" charset="-122"/>
            </a:endParaRPr>
          </a:p>
          <a:p>
            <a:pPr lvl="0">
              <a:buFont typeface="Wingdings" panose="05000000000000000000" pitchFamily="2" charset="2"/>
              <a:buChar char="ü"/>
            </a:pPr>
            <a:r>
              <a:rPr lang="zh-CN" altLang="en-US" sz="1050" dirty="0">
                <a:latin typeface="微软雅黑" panose="020B0503020204020204" pitchFamily="34" charset="-122"/>
                <a:ea typeface="微软雅黑" panose="020B0503020204020204" pitchFamily="34" charset="-122"/>
              </a:rPr>
              <a:t>托福</a:t>
            </a:r>
            <a:r>
              <a:rPr lang="en-US" altLang="zh-CN" sz="1050" dirty="0">
                <a:latin typeface="微软雅黑" panose="020B0503020204020204" pitchFamily="34" charset="-122"/>
                <a:ea typeface="微软雅黑" panose="020B0503020204020204" pitchFamily="34" charset="-122"/>
              </a:rPr>
              <a:t>/</a:t>
            </a:r>
            <a:r>
              <a:rPr lang="zh-CN" altLang="en-US" sz="1050" dirty="0">
                <a:latin typeface="微软雅黑" panose="020B0503020204020204" pitchFamily="34" charset="-122"/>
                <a:ea typeface="微软雅黑" panose="020B0503020204020204" pitchFamily="34" charset="-122"/>
              </a:rPr>
              <a:t>雅思</a:t>
            </a:r>
            <a:r>
              <a:rPr lang="en-US" altLang="zh-CN" sz="1050" dirty="0">
                <a:latin typeface="微软雅黑" panose="020B0503020204020204" pitchFamily="34" charset="-122"/>
                <a:ea typeface="微软雅黑" panose="020B0503020204020204" pitchFamily="34" charset="-122"/>
              </a:rPr>
              <a:t>/</a:t>
            </a:r>
            <a:r>
              <a:rPr lang="zh-CN" altLang="en-US" sz="1050" dirty="0">
                <a:latin typeface="微软雅黑" panose="020B0503020204020204" pitchFamily="34" charset="-122"/>
                <a:ea typeface="微软雅黑" panose="020B0503020204020204" pitchFamily="34" charset="-122"/>
              </a:rPr>
              <a:t>四六级成绩单扫面件</a:t>
            </a:r>
            <a:r>
              <a:rPr lang="en-US" altLang="zh-CN" sz="1050" dirty="0">
                <a:latin typeface="微软雅黑" panose="020B0503020204020204" pitchFamily="34" charset="-122"/>
                <a:ea typeface="微软雅黑" panose="020B0503020204020204" pitchFamily="34" charset="-122"/>
              </a:rPr>
              <a:t>1</a:t>
            </a:r>
            <a:r>
              <a:rPr lang="zh-CN" altLang="en-US" sz="1050" dirty="0">
                <a:latin typeface="微软雅黑" panose="020B0503020204020204" pitchFamily="34" charset="-122"/>
                <a:ea typeface="微软雅黑" panose="020B0503020204020204" pitchFamily="34" charset="-122"/>
              </a:rPr>
              <a:t>份</a:t>
            </a:r>
            <a:endParaRPr lang="zh-CN" altLang="en-US" sz="1050" dirty="0">
              <a:latin typeface="微软雅黑" panose="020B0503020204020204" pitchFamily="34" charset="-122"/>
              <a:ea typeface="微软雅黑" panose="020B0503020204020204" pitchFamily="34" charset="-122"/>
            </a:endParaRPr>
          </a:p>
          <a:p>
            <a:pPr lvl="0">
              <a:buFont typeface="Wingdings" panose="05000000000000000000" pitchFamily="2" charset="2"/>
              <a:buChar char="ü"/>
            </a:pPr>
            <a:r>
              <a:rPr lang="zh-CN" altLang="en-US" sz="1050" dirty="0">
                <a:latin typeface="微软雅黑" panose="020B0503020204020204" pitchFamily="34" charset="-122"/>
                <a:ea typeface="微软雅黑" panose="020B0503020204020204" pitchFamily="34" charset="-122"/>
              </a:rPr>
              <a:t>英文版成绩单及在校证明扫描件</a:t>
            </a:r>
            <a:r>
              <a:rPr lang="en-US" altLang="zh-CN" sz="1050" dirty="0">
                <a:latin typeface="微软雅黑" panose="020B0503020204020204" pitchFamily="34" charset="-122"/>
                <a:ea typeface="微软雅黑" panose="020B0503020204020204" pitchFamily="34" charset="-122"/>
              </a:rPr>
              <a:t>(</a:t>
            </a:r>
            <a:r>
              <a:rPr lang="zh-CN" altLang="en-US" sz="1050" dirty="0">
                <a:latin typeface="微软雅黑" panose="020B0503020204020204" pitchFamily="34" charset="-122"/>
                <a:ea typeface="微软雅黑" panose="020B0503020204020204" pitchFamily="34" charset="-122"/>
              </a:rPr>
              <a:t>建议提供）</a:t>
            </a:r>
            <a:endParaRPr lang="zh-CN" altLang="en-US" sz="1050" dirty="0">
              <a:latin typeface="微软雅黑" panose="020B0503020204020204" pitchFamily="34" charset="-122"/>
              <a:ea typeface="微软雅黑" panose="020B0503020204020204" pitchFamily="34" charset="-122"/>
            </a:endParaRPr>
          </a:p>
          <a:p>
            <a:pPr lvl="0">
              <a:buFont typeface="Wingdings" panose="05000000000000000000" pitchFamily="2" charset="2"/>
              <a:buChar char="ü"/>
            </a:pPr>
            <a:r>
              <a:rPr lang="zh-CN" altLang="en-US" sz="1050" dirty="0">
                <a:latin typeface="微软雅黑" panose="020B0503020204020204" pitchFamily="34" charset="-122"/>
                <a:ea typeface="微软雅黑" panose="020B0503020204020204" pitchFamily="34" charset="-122"/>
              </a:rPr>
              <a:t>项目报名表</a:t>
            </a:r>
            <a:r>
              <a:rPr lang="en-US" altLang="zh-CN" sz="1050" dirty="0">
                <a:latin typeface="微软雅黑" panose="020B0503020204020204" pitchFamily="34" charset="-122"/>
                <a:ea typeface="微软雅黑" panose="020B0503020204020204" pitchFamily="34" charset="-122"/>
              </a:rPr>
              <a:t>1</a:t>
            </a:r>
            <a:r>
              <a:rPr lang="zh-CN" altLang="en-US" sz="1050" dirty="0">
                <a:latin typeface="微软雅黑" panose="020B0503020204020204" pitchFamily="34" charset="-122"/>
                <a:ea typeface="微软雅黑" panose="020B0503020204020204" pitchFamily="34" charset="-122"/>
              </a:rPr>
              <a:t>份（确认报名后由主办方发送给学生填写）</a:t>
            </a:r>
            <a:endParaRPr lang="zh-CN" altLang="en-US" sz="1050" dirty="0">
              <a:latin typeface="微软雅黑" panose="020B0503020204020204" pitchFamily="34" charset="-122"/>
              <a:ea typeface="微软雅黑" panose="020B0503020204020204" pitchFamily="34" charset="-122"/>
            </a:endParaRPr>
          </a:p>
          <a:p>
            <a:pPr lvl="0">
              <a:buFont typeface="Wingdings" panose="05000000000000000000" pitchFamily="2" charset="2"/>
              <a:buChar char="ü"/>
            </a:pPr>
            <a:endParaRPr lang="en-US" altLang="zh-CN" sz="1000" dirty="0">
              <a:latin typeface="微软雅黑" panose="020B0503020204020204" pitchFamily="34" charset="-122"/>
              <a:ea typeface="微软雅黑" panose="020B0503020204020204" pitchFamily="34" charset="-122"/>
            </a:endParaRPr>
          </a:p>
          <a:p>
            <a:pPr lvl="0">
              <a:buFont typeface="Wingdings" panose="05000000000000000000" pitchFamily="2" charset="2"/>
              <a:buChar char="ü"/>
            </a:pPr>
            <a:endParaRPr lang="en-US" altLang="zh-CN" sz="1000" dirty="0">
              <a:latin typeface="微软雅黑" panose="020B0503020204020204" pitchFamily="34" charset="-122"/>
              <a:ea typeface="微软雅黑" panose="020B0503020204020204" pitchFamily="34" charset="-122"/>
            </a:endParaRPr>
          </a:p>
          <a:p>
            <a:pPr lvl="0"/>
            <a:r>
              <a:rPr lang="zh-CN" altLang="en-US" sz="1000" b="1" dirty="0">
                <a:solidFill>
                  <a:srgbClr val="FF0000"/>
                </a:solidFill>
                <a:latin typeface="微软雅黑" panose="020B0503020204020204" pitchFamily="34" charset="-122"/>
                <a:ea typeface="微软雅黑" panose="020B0503020204020204" pitchFamily="34" charset="-122"/>
              </a:rPr>
              <a:t>项目代码注释： </a:t>
            </a:r>
            <a:r>
              <a:rPr lang="en-US" altLang="zh-CN" sz="1000" b="1" dirty="0">
                <a:solidFill>
                  <a:srgbClr val="FF0000"/>
                </a:solidFill>
                <a:latin typeface="微软雅黑" panose="020B0503020204020204" pitchFamily="34" charset="-122"/>
                <a:ea typeface="微软雅黑" panose="020B0503020204020204" pitchFamily="34" charset="-122"/>
              </a:rPr>
              <a:t>UWS/ROB/2018/</a:t>
            </a:r>
            <a:r>
              <a:rPr lang="zh-CN" altLang="en-US" sz="1000" b="1" dirty="0">
                <a:solidFill>
                  <a:srgbClr val="FF0000"/>
                </a:solidFill>
                <a:latin typeface="微软雅黑" panose="020B0503020204020204" pitchFamily="34" charset="-122"/>
                <a:ea typeface="微软雅黑" panose="020B0503020204020204" pitchFamily="34" charset="-122"/>
              </a:rPr>
              <a:t>夏</a:t>
            </a:r>
            <a:endParaRPr lang="en-US" altLang="zh-CN" sz="1000" b="1" dirty="0">
              <a:solidFill>
                <a:srgbClr val="FF0000"/>
              </a:solidFill>
              <a:latin typeface="微软雅黑" panose="020B0503020204020204" pitchFamily="34" charset="-122"/>
              <a:ea typeface="微软雅黑" panose="020B0503020204020204" pitchFamily="34" charset="-122"/>
            </a:endParaRPr>
          </a:p>
        </p:txBody>
      </p:sp>
      <p:sp>
        <p:nvSpPr>
          <p:cNvPr id="108" name="文本框 107"/>
          <p:cNvSpPr txBox="1"/>
          <p:nvPr/>
        </p:nvSpPr>
        <p:spPr>
          <a:xfrm>
            <a:off x="4556038" y="7510091"/>
            <a:ext cx="2218264" cy="553998"/>
          </a:xfrm>
          <a:prstGeom prst="rect">
            <a:avLst/>
          </a:prstGeom>
          <a:noFill/>
        </p:spPr>
        <p:txBody>
          <a:bodyPr wrap="square" rtlCol="0">
            <a:spAutoFit/>
          </a:bodyPr>
          <a:lstStyle/>
          <a:p>
            <a:pPr marL="179705" indent="-179705">
              <a:lnSpc>
                <a:spcPct val="150000"/>
              </a:lnSpc>
              <a:buFont typeface="Arial" panose="020B0604020202020204" pitchFamily="34" charset="0"/>
              <a:buChar char="•"/>
            </a:pPr>
            <a:r>
              <a:rPr lang="zh-CN" altLang="en-US" sz="1000" dirty="0">
                <a:latin typeface="微软雅黑" panose="020B0503020204020204" pitchFamily="34" charset="-122"/>
                <a:ea typeface="微软雅黑" panose="020B0503020204020204" pitchFamily="34" charset="-122"/>
              </a:rPr>
              <a:t>邮箱：duanqi@xf-world.org</a:t>
            </a:r>
            <a:endParaRPr lang="en-US" altLang="zh-CN" sz="1000" dirty="0">
              <a:latin typeface="微软雅黑" panose="020B0503020204020204" pitchFamily="34" charset="-122"/>
              <a:ea typeface="微软雅黑" panose="020B0503020204020204" pitchFamily="34" charset="-122"/>
            </a:endParaRPr>
          </a:p>
          <a:p>
            <a:pPr marL="179705" indent="-179705">
              <a:lnSpc>
                <a:spcPct val="150000"/>
              </a:lnSpc>
              <a:buFont typeface="Arial" panose="020B0604020202020204" pitchFamily="34" charset="0"/>
              <a:buChar char="•"/>
            </a:pPr>
            <a:r>
              <a:rPr lang="zh-CN" altLang="en-US" sz="1000" dirty="0">
                <a:latin typeface="微软雅黑" panose="020B0503020204020204" pitchFamily="34" charset="-122"/>
                <a:ea typeface="微软雅黑" panose="020B0503020204020204" pitchFamily="34" charset="-122"/>
              </a:rPr>
              <a:t>电话：</a:t>
            </a:r>
            <a:r>
              <a:rPr lang="en-US" altLang="zh-CN" sz="1000" dirty="0">
                <a:latin typeface="微软雅黑" panose="020B0503020204020204" pitchFamily="34" charset="-122"/>
                <a:ea typeface="微软雅黑" panose="020B0503020204020204" pitchFamily="34" charset="-122"/>
              </a:rPr>
              <a:t>021-55661085</a:t>
            </a:r>
            <a:endParaRPr lang="zh-CN" sz="1000" dirty="0">
              <a:latin typeface="微软雅黑" panose="020B0503020204020204" pitchFamily="34" charset="-122"/>
              <a:ea typeface="微软雅黑" panose="020B0503020204020204" pitchFamily="34" charset="-122"/>
            </a:endParaRPr>
          </a:p>
        </p:txBody>
      </p:sp>
      <p:sp>
        <p:nvSpPr>
          <p:cNvPr id="110" name="文本框 109"/>
          <p:cNvSpPr txBox="1"/>
          <p:nvPr/>
        </p:nvSpPr>
        <p:spPr>
          <a:xfrm>
            <a:off x="4650316" y="1355376"/>
            <a:ext cx="2047312" cy="1246495"/>
          </a:xfrm>
          <a:prstGeom prst="rect">
            <a:avLst/>
          </a:prstGeom>
          <a:noFill/>
        </p:spPr>
        <p:txBody>
          <a:bodyPr wrap="square" rtlCol="0">
            <a:spAutoFit/>
          </a:bodyPr>
          <a:lstStyle/>
          <a:p>
            <a:pPr>
              <a:lnSpc>
                <a:spcPts val="1800"/>
              </a:lnSpc>
            </a:pPr>
            <a:r>
              <a:rPr lang="en-US" altLang="zh-CN" sz="900" dirty="0">
                <a:latin typeface="微软雅黑" panose="020B0503020204020204" pitchFamily="34" charset="-122"/>
                <a:ea typeface="微软雅黑" panose="020B0503020204020204" pitchFamily="34" charset="-122"/>
              </a:rPr>
              <a:t>【</a:t>
            </a:r>
            <a:r>
              <a:rPr lang="zh-CN" altLang="en-US" sz="900" dirty="0">
                <a:latin typeface="微软雅黑" panose="020B0503020204020204" pitchFamily="34" charset="-122"/>
                <a:ea typeface="微软雅黑" panose="020B0503020204020204" pitchFamily="34" charset="-122"/>
              </a:rPr>
              <a:t>住宿</a:t>
            </a:r>
            <a:r>
              <a:rPr lang="en-US" altLang="zh-CN" sz="900" dirty="0">
                <a:latin typeface="微软雅黑" panose="020B0503020204020204" pitchFamily="34" charset="-122"/>
                <a:ea typeface="微软雅黑" panose="020B0503020204020204" pitchFamily="34" charset="-122"/>
              </a:rPr>
              <a:t>】</a:t>
            </a:r>
            <a:r>
              <a:rPr lang="zh-CN" altLang="en-US" sz="900" dirty="0">
                <a:latin typeface="微软雅黑" panose="020B0503020204020204" pitchFamily="34" charset="-122"/>
                <a:ea typeface="微软雅黑" panose="020B0503020204020204" pitchFamily="34" charset="-122"/>
              </a:rPr>
              <a:t>学校宿舍</a:t>
            </a:r>
            <a:r>
              <a:rPr lang="en-US" altLang="zh-CN" sz="900" dirty="0">
                <a:latin typeface="微软雅黑" panose="020B0503020204020204" pitchFamily="34" charset="-122"/>
                <a:ea typeface="微软雅黑" panose="020B0503020204020204" pitchFamily="34" charset="-122"/>
              </a:rPr>
              <a:t>/</a:t>
            </a:r>
            <a:r>
              <a:rPr lang="zh-CN" altLang="en-US" sz="900" dirty="0">
                <a:latin typeface="微软雅黑" panose="020B0503020204020204" pitchFamily="34" charset="-122"/>
                <a:ea typeface="微软雅黑" panose="020B0503020204020204" pitchFamily="34" charset="-122"/>
              </a:rPr>
              <a:t>寄宿家庭</a:t>
            </a:r>
            <a:endParaRPr lang="en-US" altLang="zh-CN" sz="900" dirty="0">
              <a:latin typeface="微软雅黑" panose="020B0503020204020204" pitchFamily="34" charset="-122"/>
              <a:ea typeface="微软雅黑" panose="020B0503020204020204" pitchFamily="34" charset="-122"/>
            </a:endParaRPr>
          </a:p>
          <a:p>
            <a:pPr>
              <a:lnSpc>
                <a:spcPts val="1800"/>
              </a:lnSpc>
            </a:pPr>
            <a:r>
              <a:rPr lang="en-US" altLang="zh-CN" sz="900" dirty="0">
                <a:latin typeface="微软雅黑" panose="020B0503020204020204" pitchFamily="34" charset="-122"/>
                <a:ea typeface="微软雅黑" panose="020B0503020204020204" pitchFamily="34" charset="-122"/>
              </a:rPr>
              <a:t>【</a:t>
            </a:r>
            <a:r>
              <a:rPr lang="zh-CN" altLang="en-US" sz="900" dirty="0">
                <a:latin typeface="微软雅黑" panose="020B0503020204020204" pitchFamily="34" charset="-122"/>
                <a:ea typeface="微软雅黑" panose="020B0503020204020204" pitchFamily="34" charset="-122"/>
              </a:rPr>
              <a:t>出行</a:t>
            </a:r>
            <a:r>
              <a:rPr lang="en-US" altLang="zh-CN" sz="900" dirty="0">
                <a:latin typeface="微软雅黑" panose="020B0503020204020204" pitchFamily="34" charset="-122"/>
                <a:ea typeface="微软雅黑" panose="020B0503020204020204" pitchFamily="34" charset="-122"/>
              </a:rPr>
              <a:t>】</a:t>
            </a:r>
            <a:r>
              <a:rPr lang="zh-CN" altLang="en-US" sz="900" dirty="0">
                <a:latin typeface="微软雅黑" panose="020B0503020204020204" pitchFamily="34" charset="-122"/>
                <a:ea typeface="微软雅黑" panose="020B0503020204020204" pitchFamily="34" charset="-122"/>
              </a:rPr>
              <a:t>学生可自行购买当地交通卡</a:t>
            </a:r>
            <a:r>
              <a:rPr lang="en-US" altLang="zh-CN" sz="900" dirty="0">
                <a:latin typeface="微软雅黑" panose="020B0503020204020204" pitchFamily="34" charset="-122"/>
                <a:ea typeface="微软雅黑" panose="020B0503020204020204" pitchFamily="34" charset="-122"/>
              </a:rPr>
              <a:t>【</a:t>
            </a:r>
            <a:r>
              <a:rPr lang="zh-CN" altLang="en-US" sz="900" dirty="0">
                <a:latin typeface="微软雅黑" panose="020B0503020204020204" pitchFamily="34" charset="-122"/>
                <a:ea typeface="微软雅黑" panose="020B0503020204020204" pitchFamily="34" charset="-122"/>
              </a:rPr>
              <a:t>通信</a:t>
            </a:r>
            <a:r>
              <a:rPr lang="en-US" altLang="zh-CN" sz="900" dirty="0">
                <a:latin typeface="微软雅黑" panose="020B0503020204020204" pitchFamily="34" charset="-122"/>
                <a:ea typeface="微软雅黑" panose="020B0503020204020204" pitchFamily="34" charset="-122"/>
              </a:rPr>
              <a:t>】</a:t>
            </a:r>
            <a:r>
              <a:rPr lang="zh-CN" altLang="en-US" sz="900" dirty="0">
                <a:latin typeface="微软雅黑" panose="020B0503020204020204" pitchFamily="34" charset="-122"/>
                <a:ea typeface="微软雅黑" panose="020B0503020204020204" pitchFamily="34" charset="-122"/>
              </a:rPr>
              <a:t>学生需自费办理当地的电话卡，主办方可提供咨询服务</a:t>
            </a:r>
            <a:endParaRPr lang="zh-CN" altLang="en-US" sz="900" dirty="0">
              <a:latin typeface="微软雅黑" panose="020B0503020204020204" pitchFamily="34" charset="-122"/>
              <a:ea typeface="微软雅黑" panose="020B0503020204020204" pitchFamily="34" charset="-122"/>
            </a:endParaRPr>
          </a:p>
          <a:p>
            <a:pPr>
              <a:lnSpc>
                <a:spcPts val="1800"/>
              </a:lnSpc>
            </a:pPr>
            <a:r>
              <a:rPr lang="en-US" altLang="zh-CN" sz="900" dirty="0">
                <a:latin typeface="微软雅黑" panose="020B0503020204020204" pitchFamily="34" charset="-122"/>
                <a:ea typeface="微软雅黑" panose="020B0503020204020204" pitchFamily="34" charset="-122"/>
              </a:rPr>
              <a:t>【</a:t>
            </a:r>
            <a:r>
              <a:rPr lang="zh-CN" altLang="en-US" sz="900" dirty="0">
                <a:latin typeface="微软雅黑" panose="020B0503020204020204" pitchFamily="34" charset="-122"/>
                <a:ea typeface="微软雅黑" panose="020B0503020204020204" pitchFamily="34" charset="-122"/>
              </a:rPr>
              <a:t>保险</a:t>
            </a:r>
            <a:r>
              <a:rPr lang="en-US" altLang="zh-CN" sz="900" dirty="0">
                <a:latin typeface="微软雅黑" panose="020B0503020204020204" pitchFamily="34" charset="-122"/>
                <a:ea typeface="微软雅黑" panose="020B0503020204020204" pitchFamily="34" charset="-122"/>
              </a:rPr>
              <a:t>】</a:t>
            </a:r>
            <a:r>
              <a:rPr lang="zh-CN" altLang="en-US" sz="900" dirty="0">
                <a:latin typeface="微软雅黑" panose="020B0503020204020204" pitchFamily="34" charset="-122"/>
                <a:ea typeface="微软雅黑" panose="020B0503020204020204" pitchFamily="34" charset="-122"/>
              </a:rPr>
              <a:t>海外保险由主办方统一购买</a:t>
            </a:r>
            <a:endParaRPr lang="zh-CN" altLang="en-US" sz="900" dirty="0">
              <a:latin typeface="微软雅黑" panose="020B0503020204020204" pitchFamily="34" charset="-122"/>
              <a:ea typeface="微软雅黑" panose="020B0503020204020204" pitchFamily="34" charset="-122"/>
            </a:endParaRPr>
          </a:p>
        </p:txBody>
      </p:sp>
      <p:sp>
        <p:nvSpPr>
          <p:cNvPr id="8" name="矩形 7"/>
          <p:cNvSpPr/>
          <p:nvPr/>
        </p:nvSpPr>
        <p:spPr>
          <a:xfrm>
            <a:off x="4754842" y="4057658"/>
            <a:ext cx="787527" cy="253916"/>
          </a:xfrm>
          <a:prstGeom prst="rect">
            <a:avLst/>
          </a:prstGeom>
          <a:solidFill>
            <a:srgbClr val="009999"/>
          </a:solidFill>
        </p:spPr>
        <p:txBody>
          <a:bodyPr wrap="square" lIns="91440" tIns="45720" rIns="91440" bIns="45720">
            <a:spAutoFit/>
          </a:bodyPr>
          <a:lstStyle/>
          <a:p>
            <a:pPr algn="ctr"/>
            <a:r>
              <a:rPr lang="zh-CN" altLang="en-US" sz="1050" dirty="0">
                <a:ln w="0"/>
                <a:solidFill>
                  <a:schemeClr val="bg1"/>
                </a:solidFill>
                <a:latin typeface="Times New Roman" panose="02020603050405020304" pitchFamily="18" charset="0"/>
                <a:ea typeface="微软雅黑" panose="020B0503020204020204" pitchFamily="34" charset="-122"/>
                <a:cs typeface="Times New Roman" panose="02020603050405020304" pitchFamily="18" charset="0"/>
              </a:rPr>
              <a:t>美元</a:t>
            </a:r>
            <a:r>
              <a:rPr lang="en-US" altLang="zh-CN" sz="1050" dirty="0">
                <a:ln w="0"/>
                <a:solidFill>
                  <a:schemeClr val="bg1"/>
                </a:solidFill>
                <a:latin typeface="Times New Roman" panose="02020603050405020304" pitchFamily="18" charset="0"/>
                <a:ea typeface="微软雅黑" panose="020B0503020204020204" pitchFamily="34" charset="-122"/>
                <a:cs typeface="Times New Roman" panose="02020603050405020304" pitchFamily="18" charset="0"/>
              </a:rPr>
              <a:t>/USD</a:t>
            </a:r>
            <a:endParaRPr lang="zh-CN" sz="1050" dirty="0">
              <a:ln w="0"/>
              <a:solidFill>
                <a:schemeClr val="bg1"/>
              </a:solidFill>
              <a:latin typeface="Times New Roman" panose="02020603050405020304" pitchFamily="18" charset="0"/>
              <a:ea typeface="微软雅黑" panose="020B0503020204020204" pitchFamily="34" charset="-122"/>
              <a:cs typeface="Times New Roman" panose="02020603050405020304" pitchFamily="18" charset="0"/>
            </a:endParaRPr>
          </a:p>
        </p:txBody>
      </p:sp>
      <p:graphicFrame>
        <p:nvGraphicFramePr>
          <p:cNvPr id="18" name="图示 17"/>
          <p:cNvGraphicFramePr/>
          <p:nvPr/>
        </p:nvGraphicFramePr>
        <p:xfrm>
          <a:off x="4705863" y="8195406"/>
          <a:ext cx="670274" cy="140635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9" name="矩形 38"/>
          <p:cNvSpPr/>
          <p:nvPr/>
        </p:nvSpPr>
        <p:spPr>
          <a:xfrm>
            <a:off x="4578350" y="5335352"/>
            <a:ext cx="2119278" cy="136737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1100" dirty="0">
                <a:solidFill>
                  <a:schemeClr val="tx1"/>
                </a:solidFill>
                <a:ea typeface="微软雅黑" panose="020B0503020204020204" pitchFamily="34" charset="-122"/>
              </a:rPr>
              <a:t>申请者会被选择性要求进行英文测试。</a:t>
            </a:r>
            <a:endParaRPr lang="en-US" altLang="zh-CN" sz="1100" dirty="0">
              <a:solidFill>
                <a:schemeClr val="tx1"/>
              </a:solidFill>
              <a:ea typeface="微软雅黑" panose="020B0503020204020204" pitchFamily="34" charset="-122"/>
            </a:endParaRPr>
          </a:p>
          <a:p>
            <a:r>
              <a:rPr lang="zh-CN" altLang="en-US" sz="1100" dirty="0">
                <a:solidFill>
                  <a:schemeClr val="tx1"/>
                </a:solidFill>
                <a:ea typeface="微软雅黑" panose="020B0503020204020204" pitchFamily="34" charset="-122"/>
              </a:rPr>
              <a:t>具有高级编程能力申请人择优录取。</a:t>
            </a:r>
            <a:endParaRPr lang="zh-CN" altLang="en-US" sz="1100" dirty="0">
              <a:solidFill>
                <a:schemeClr val="tx1"/>
              </a:solidFill>
              <a:ea typeface="微软雅黑" panose="020B0503020204020204" pitchFamily="34" charset="-122"/>
            </a:endParaRPr>
          </a:p>
        </p:txBody>
      </p:sp>
      <p:sp>
        <p:nvSpPr>
          <p:cNvPr id="40" name="矩形 39"/>
          <p:cNvSpPr/>
          <p:nvPr/>
        </p:nvSpPr>
        <p:spPr>
          <a:xfrm>
            <a:off x="4592337" y="4984955"/>
            <a:ext cx="787527" cy="253916"/>
          </a:xfrm>
          <a:prstGeom prst="rect">
            <a:avLst/>
          </a:prstGeom>
          <a:solidFill>
            <a:schemeClr val="tx1">
              <a:lumMod val="50000"/>
              <a:lumOff val="50000"/>
            </a:schemeClr>
          </a:solidFill>
        </p:spPr>
        <p:txBody>
          <a:bodyPr wrap="square" lIns="91440" tIns="45720" rIns="91440" bIns="45720">
            <a:spAutoFit/>
          </a:bodyPr>
          <a:lstStyle/>
          <a:p>
            <a:pPr algn="ctr"/>
            <a:r>
              <a:rPr lang="en-US" altLang="zh-CN" sz="1050" b="1" dirty="0">
                <a:ln w="0"/>
                <a:solidFill>
                  <a:schemeClr val="bg1"/>
                </a:solidFill>
                <a:latin typeface="微软雅黑" panose="020B0503020204020204" pitchFamily="34" charset="-122"/>
                <a:ea typeface="微软雅黑" panose="020B0503020204020204" pitchFamily="34" charset="-122"/>
              </a:rPr>
              <a:t>Note</a:t>
            </a:r>
            <a:endParaRPr lang="zh-CN" sz="1050" b="1" dirty="0">
              <a:ln w="0"/>
              <a:solidFill>
                <a:schemeClr val="bg1"/>
              </a:solidFill>
              <a:latin typeface="微软雅黑" panose="020B0503020204020204" pitchFamily="34" charset="-122"/>
              <a:ea typeface="微软雅黑" panose="020B0503020204020204" pitchFamily="34" charset="-122"/>
            </a:endParaRPr>
          </a:p>
        </p:txBody>
      </p:sp>
      <p:sp>
        <p:nvSpPr>
          <p:cNvPr id="41" name="文本框 106"/>
          <p:cNvSpPr txBox="1"/>
          <p:nvPr/>
        </p:nvSpPr>
        <p:spPr>
          <a:xfrm>
            <a:off x="4649638" y="5412943"/>
            <a:ext cx="2087594" cy="273665"/>
          </a:xfrm>
          <a:prstGeom prst="rect">
            <a:avLst/>
          </a:prstGeom>
          <a:noFill/>
        </p:spPr>
        <p:txBody>
          <a:bodyPr wrap="square" rtlCol="0">
            <a:spAutoFit/>
          </a:bodyPr>
          <a:lstStyle/>
          <a:p>
            <a:pPr marL="171450" indent="-171450">
              <a:lnSpc>
                <a:spcPts val="1600"/>
              </a:lnSpc>
              <a:buFont typeface="Arial" panose="020B0604020202020204" pitchFamily="34" charset="0"/>
              <a:buChar char="•"/>
            </a:pPr>
            <a:endParaRPr lang="en-US" altLang="zh-CN" sz="900" dirty="0">
              <a:latin typeface="微软雅黑" panose="020B0503020204020204" pitchFamily="34" charset="-122"/>
              <a:ea typeface="微软雅黑" panose="020B0503020204020204" pitchFamily="34" charset="-122"/>
            </a:endParaRPr>
          </a:p>
        </p:txBody>
      </p:sp>
      <p:graphicFrame>
        <p:nvGraphicFramePr>
          <p:cNvPr id="2" name="表格 1"/>
          <p:cNvGraphicFramePr>
            <a:graphicFrameLocks noGrp="1"/>
          </p:cNvGraphicFramePr>
          <p:nvPr/>
        </p:nvGraphicFramePr>
        <p:xfrm>
          <a:off x="147046" y="3629855"/>
          <a:ext cx="4371168" cy="1989479"/>
        </p:xfrm>
        <a:graphic>
          <a:graphicData uri="http://schemas.openxmlformats.org/drawingml/2006/table">
            <a:tbl>
              <a:tblPr firstRow="1" bandRow="1">
                <a:tableStyleId>{5C22544A-7EE6-4342-B048-85BDC9FD1C3A}</a:tableStyleId>
              </a:tblPr>
              <a:tblGrid>
                <a:gridCol w="4371168"/>
              </a:tblGrid>
              <a:tr h="375714">
                <a:tc>
                  <a:txBody>
                    <a:bodyPr/>
                    <a:lstStyle/>
                    <a:p>
                      <a:pPr algn="ctr"/>
                      <a:r>
                        <a:rPr lang="zh-CN" altLang="en-US" sz="1200" dirty="0">
                          <a:latin typeface="微软雅黑" panose="020B0503020204020204" pitchFamily="34" charset="-122"/>
                          <a:ea typeface="微软雅黑" panose="020B0503020204020204" pitchFamily="34" charset="-122"/>
                        </a:rPr>
                        <a:t>费用包含</a:t>
                      </a:r>
                      <a:endParaRPr lang="zh-CN" altLang="en-US" sz="1200" dirty="0">
                        <a:latin typeface="微软雅黑" panose="020B0503020204020204" pitchFamily="34" charset="-122"/>
                        <a:ea typeface="微软雅黑" panose="020B0503020204020204" pitchFamily="34" charset="-122"/>
                      </a:endParaRPr>
                    </a:p>
                  </a:txBody>
                  <a:tcPr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1">
                        <a:lumMod val="75000"/>
                      </a:schemeClr>
                    </a:solidFill>
                  </a:tcPr>
                </a:tc>
              </a:tr>
              <a:tr h="545385">
                <a:tc>
                  <a:txBody>
                    <a:bodyPr/>
                    <a:lstStyle/>
                    <a:p>
                      <a:pPr algn="l"/>
                      <a:r>
                        <a:rPr lang="zh-CN" altLang="en-US" sz="1100" dirty="0">
                          <a:solidFill>
                            <a:schemeClr val="tx1"/>
                          </a:solidFill>
                          <a:latin typeface="微软雅黑" panose="020B0503020204020204" pitchFamily="34" charset="-122"/>
                          <a:ea typeface="微软雅黑" panose="020B0503020204020204" pitchFamily="34" charset="-122"/>
                        </a:rPr>
                        <a:t>项目申请费，学费，住宿费（含住宿申请费），汇款手续费，国际邮费，翔飞境外意外伤害保险费，接送机费。</a:t>
                      </a:r>
                      <a:endParaRPr lang="zh-CN" altLang="en-US" sz="1100" dirty="0">
                        <a:solidFill>
                          <a:schemeClr val="tx1"/>
                        </a:solidFill>
                        <a:latin typeface="微软雅黑" panose="020B0503020204020204" pitchFamily="34" charset="-122"/>
                        <a:ea typeface="微软雅黑" panose="020B0503020204020204" pitchFamily="34" charset="-122"/>
                      </a:endParaRPr>
                    </a:p>
                  </a:txBody>
                  <a:tcPr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bg1">
                        <a:lumMod val="95000"/>
                      </a:schemeClr>
                    </a:solidFill>
                  </a:tcPr>
                </a:tc>
              </a:tr>
              <a:tr h="403889">
                <a:tc>
                  <a:txBody>
                    <a:bodyPr/>
                    <a:lstStyle/>
                    <a:p>
                      <a:pPr algn="ctr"/>
                      <a:r>
                        <a:rPr lang="zh-CN" altLang="en-US" sz="1200" b="1" dirty="0">
                          <a:solidFill>
                            <a:schemeClr val="bg1"/>
                          </a:solidFill>
                          <a:latin typeface="微软雅黑" panose="020B0503020204020204" pitchFamily="34" charset="-122"/>
                          <a:ea typeface="微软雅黑" panose="020B0503020204020204" pitchFamily="34" charset="-122"/>
                        </a:rPr>
                        <a:t>费用不含</a:t>
                      </a:r>
                      <a:endParaRPr lang="zh-CN" altLang="en-US" sz="1200" b="1" dirty="0">
                        <a:solidFill>
                          <a:schemeClr val="bg1"/>
                        </a:solidFill>
                        <a:latin typeface="微软雅黑" panose="020B0503020204020204" pitchFamily="34" charset="-122"/>
                        <a:ea typeface="微软雅黑" panose="020B0503020204020204" pitchFamily="34" charset="-122"/>
                      </a:endParaRPr>
                    </a:p>
                  </a:txBody>
                  <a:tcPr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tx1">
                        <a:lumMod val="50000"/>
                        <a:lumOff val="50000"/>
                      </a:schemeClr>
                    </a:solidFill>
                  </a:tcPr>
                </a:tc>
              </a:tr>
              <a:tr h="664491">
                <a:tc>
                  <a:txBody>
                    <a:bodyPr/>
                    <a:lstStyle/>
                    <a:p>
                      <a:pPr algn="l"/>
                      <a:r>
                        <a:rPr lang="zh-CN" altLang="en-US" sz="1100" dirty="0">
                          <a:latin typeface="微软雅黑" panose="020B0503020204020204" pitchFamily="34" charset="-122"/>
                          <a:ea typeface="微软雅黑" panose="020B0503020204020204" pitchFamily="34" charset="-122"/>
                        </a:rPr>
                        <a:t>签证费、国际往返机票（原则上统一订票）、自费课外活动、餐费、自行出行交通费、行李超重费、个人购物消费、其他“包含费用”以外的费用。</a:t>
                      </a:r>
                      <a:endParaRPr lang="zh-CN" altLang="en-US" sz="1100" dirty="0">
                        <a:latin typeface="微软雅黑" panose="020B0503020204020204" pitchFamily="34" charset="-122"/>
                        <a:ea typeface="微软雅黑" panose="020B0503020204020204" pitchFamily="34" charset="-122"/>
                      </a:endParaRPr>
                    </a:p>
                  </a:txBody>
                  <a:tcPr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bg1">
                        <a:lumMod val="95000"/>
                      </a:schemeClr>
                    </a:solidFill>
                  </a:tcPr>
                </a:tc>
              </a:tr>
            </a:tbl>
          </a:graphicData>
        </a:graphic>
      </p:graphicFrame>
      <p:sp>
        <p:nvSpPr>
          <p:cNvPr id="37" name="矩形 36"/>
          <p:cNvSpPr/>
          <p:nvPr/>
        </p:nvSpPr>
        <p:spPr>
          <a:xfrm>
            <a:off x="0" y="-1"/>
            <a:ext cx="6858000" cy="413251"/>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 name="矩形 37"/>
          <p:cNvSpPr/>
          <p:nvPr/>
        </p:nvSpPr>
        <p:spPr>
          <a:xfrm>
            <a:off x="166869" y="78674"/>
            <a:ext cx="4043182" cy="253916"/>
          </a:xfrm>
          <a:prstGeom prst="rect">
            <a:avLst/>
          </a:prstGeom>
          <a:solidFill>
            <a:schemeClr val="bg1"/>
          </a:solidFill>
          <a:effectLst>
            <a:outerShdw blurRad="50800" dist="38100" dir="2700000" algn="tl" rotWithShape="0">
              <a:prstClr val="black">
                <a:alpha val="40000"/>
              </a:prstClr>
            </a:outerShdw>
          </a:effectLst>
        </p:spPr>
        <p:txBody>
          <a:bodyPr wrap="square">
            <a:spAutoFit/>
          </a:bodyPr>
          <a:lstStyle/>
          <a:p>
            <a:r>
              <a:rPr lang="zh-CN" altLang="en-US" sz="1050" dirty="0">
                <a:solidFill>
                  <a:schemeClr val="accent1">
                    <a:lumMod val="50000"/>
                  </a:schemeClr>
                </a:solidFill>
                <a:ea typeface="微软雅黑" panose="020B0503020204020204" pitchFamily="34" charset="-122"/>
              </a:rPr>
              <a:t>华盛顿大学暑期人工智能和机器人设计</a:t>
            </a:r>
            <a:r>
              <a:rPr lang="zh-CN" altLang="en-US" sz="1050" dirty="0">
                <a:solidFill>
                  <a:schemeClr val="accent1">
                    <a:lumMod val="50000"/>
                  </a:schemeClr>
                </a:solidFill>
                <a:latin typeface="微软雅黑" panose="020B0503020204020204" pitchFamily="34" charset="-122"/>
                <a:ea typeface="微软雅黑" panose="020B0503020204020204" pitchFamily="34" charset="-122"/>
                <a:cs typeface="微软雅黑" panose="020B0503020204020204" pitchFamily="34" charset="-122"/>
              </a:rPr>
              <a:t>项目</a:t>
            </a:r>
            <a:r>
              <a:rPr lang="en-US" altLang="zh-CN" sz="1050" dirty="0">
                <a:solidFill>
                  <a:schemeClr val="accent1">
                    <a:lumMod val="50000"/>
                  </a:schemeClr>
                </a:solidFill>
                <a:latin typeface="微软雅黑" panose="020B0503020204020204" pitchFamily="34" charset="-122"/>
                <a:ea typeface="微软雅黑" panose="020B0503020204020204" pitchFamily="34" charset="-122"/>
                <a:cs typeface="微软雅黑" panose="020B0503020204020204" pitchFamily="34" charset="-122"/>
              </a:rPr>
              <a:t>(UWS/ROB/2018</a:t>
            </a:r>
            <a:r>
              <a:rPr lang="en-US" altLang="zh-CN" sz="1050" dirty="0">
                <a:solidFill>
                  <a:schemeClr val="accent1">
                    <a:lumMod val="50000"/>
                  </a:schemeClr>
                </a:solidFill>
                <a:ea typeface="微软雅黑" panose="020B0503020204020204" pitchFamily="34" charset="-122"/>
              </a:rPr>
              <a:t>/</a:t>
            </a:r>
            <a:r>
              <a:rPr lang="zh-CN" altLang="en-US" sz="1050" dirty="0">
                <a:solidFill>
                  <a:schemeClr val="accent1">
                    <a:lumMod val="50000"/>
                  </a:schemeClr>
                </a:solidFill>
                <a:ea typeface="微软雅黑" panose="020B0503020204020204" pitchFamily="34" charset="-122"/>
              </a:rPr>
              <a:t>夏</a:t>
            </a:r>
            <a:r>
              <a:rPr lang="en-US" altLang="zh-CN" sz="1050" dirty="0">
                <a:solidFill>
                  <a:schemeClr val="accent1">
                    <a:lumMod val="50000"/>
                  </a:schemeClr>
                </a:solidFill>
                <a:ea typeface="微软雅黑" panose="020B0503020204020204" pitchFamily="34" charset="-122"/>
              </a:rPr>
              <a:t>)</a:t>
            </a:r>
            <a:endParaRPr lang="zh-CN" altLang="en-US" sz="1050" dirty="0">
              <a:solidFill>
                <a:schemeClr val="accent1">
                  <a:lumMod val="50000"/>
                </a:schemeClr>
              </a:solidFill>
              <a:ea typeface="微软雅黑" panose="020B0503020204020204" pitchFamily="34" charset="-122"/>
            </a:endParaRPr>
          </a:p>
        </p:txBody>
      </p:sp>
      <p:graphicFrame>
        <p:nvGraphicFramePr>
          <p:cNvPr id="43" name="表格 42"/>
          <p:cNvGraphicFramePr>
            <a:graphicFrameLocks noGrp="1"/>
          </p:cNvGraphicFramePr>
          <p:nvPr/>
        </p:nvGraphicFramePr>
        <p:xfrm>
          <a:off x="147046" y="447725"/>
          <a:ext cx="4850404" cy="297691"/>
        </p:xfrm>
        <a:graphic>
          <a:graphicData uri="http://schemas.openxmlformats.org/drawingml/2006/table">
            <a:tbl>
              <a:tblPr firstRow="1" bandRow="1">
                <a:tableStyleId>{5C22544A-7EE6-4342-B048-85BDC9FD1C3A}</a:tableStyleId>
              </a:tblPr>
              <a:tblGrid>
                <a:gridCol w="1212601"/>
                <a:gridCol w="1212601"/>
                <a:gridCol w="1212601"/>
                <a:gridCol w="1212601"/>
              </a:tblGrid>
              <a:tr h="297691">
                <a:tc>
                  <a:txBody>
                    <a:bodyPr/>
                    <a:lstStyle/>
                    <a:p>
                      <a:pPr algn="ctr"/>
                      <a:r>
                        <a:rPr lang="en-US" altLang="zh-CN" dirty="0">
                          <a:solidFill>
                            <a:schemeClr val="tx1"/>
                          </a:solidFill>
                          <a:ea typeface="微软雅黑" panose="020B0503020204020204" pitchFamily="34" charset="-122"/>
                        </a:rPr>
                        <a:t>Study</a:t>
                      </a:r>
                      <a:endParaRPr lang="zh-CN" altLang="en-US" dirty="0">
                        <a:solidFill>
                          <a:schemeClr val="tx1"/>
                        </a:solidFill>
                        <a:ea typeface="微软雅黑" panose="020B0503020204020204" pitchFamily="34" charset="-122"/>
                      </a:endParaRPr>
                    </a:p>
                  </a:txBody>
                  <a:tcPr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lang="en-US" altLang="zh-CN" dirty="0">
                          <a:solidFill>
                            <a:schemeClr val="accent1">
                              <a:lumMod val="75000"/>
                            </a:schemeClr>
                          </a:solidFill>
                          <a:ea typeface="微软雅黑" panose="020B0503020204020204" pitchFamily="34" charset="-122"/>
                        </a:rPr>
                        <a:t>Life</a:t>
                      </a:r>
                      <a:endParaRPr lang="zh-CN" altLang="en-US" dirty="0">
                        <a:solidFill>
                          <a:schemeClr val="accent1">
                            <a:lumMod val="75000"/>
                          </a:schemeClr>
                        </a:solidFill>
                        <a:ea typeface="微软雅黑" panose="020B0503020204020204" pitchFamily="34" charset="-122"/>
                      </a:endParaRPr>
                    </a:p>
                  </a:txBody>
                  <a:tcPr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DEEBF7"/>
                    </a:solidFill>
                  </a:tcPr>
                </a:tc>
                <a:tc>
                  <a:txBody>
                    <a:bodyPr/>
                    <a:lstStyle/>
                    <a:p>
                      <a:pPr algn="ctr"/>
                      <a:r>
                        <a:rPr lang="en-US" altLang="zh-CN" dirty="0">
                          <a:solidFill>
                            <a:schemeClr val="accent1">
                              <a:lumMod val="75000"/>
                            </a:schemeClr>
                          </a:solidFill>
                          <a:ea typeface="微软雅黑" panose="020B0503020204020204" pitchFamily="34" charset="-122"/>
                        </a:rPr>
                        <a:t>Fee</a:t>
                      </a:r>
                      <a:endParaRPr lang="zh-CN" altLang="en-US" dirty="0">
                        <a:solidFill>
                          <a:schemeClr val="accent1">
                            <a:lumMod val="75000"/>
                          </a:schemeClr>
                        </a:solidFill>
                        <a:ea typeface="微软雅黑" panose="020B0503020204020204" pitchFamily="34" charset="-122"/>
                      </a:endParaRPr>
                    </a:p>
                  </a:txBody>
                  <a:tcPr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a:r>
                        <a:rPr lang="en-US" altLang="zh-CN" dirty="0">
                          <a:solidFill>
                            <a:schemeClr val="accent1">
                              <a:lumMod val="75000"/>
                            </a:schemeClr>
                          </a:solidFill>
                          <a:ea typeface="微软雅黑" panose="020B0503020204020204" pitchFamily="34" charset="-122"/>
                        </a:rPr>
                        <a:t>Sign up</a:t>
                      </a:r>
                      <a:endParaRPr lang="zh-CN" altLang="en-US" dirty="0">
                        <a:solidFill>
                          <a:schemeClr val="accent1">
                            <a:lumMod val="75000"/>
                          </a:schemeClr>
                        </a:solidFill>
                        <a:ea typeface="微软雅黑" panose="020B0503020204020204" pitchFamily="34" charset="-122"/>
                      </a:endParaRPr>
                    </a:p>
                  </a:txBody>
                  <a:tcPr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r>
            </a:tbl>
          </a:graphicData>
        </a:graphic>
      </p:graphicFrame>
      <p:sp>
        <p:nvSpPr>
          <p:cNvPr id="45" name="矩形 44"/>
          <p:cNvSpPr/>
          <p:nvPr/>
        </p:nvSpPr>
        <p:spPr>
          <a:xfrm>
            <a:off x="4341888" y="78048"/>
            <a:ext cx="623570" cy="277625"/>
          </a:xfrm>
          <a:prstGeom prst="rect">
            <a:avLst/>
          </a:prstGeom>
          <a:solidFill>
            <a:schemeClr val="accent1">
              <a:lumMod val="7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dirty="0">
                <a:latin typeface="微软雅黑" panose="020B0503020204020204" pitchFamily="34" charset="-122"/>
                <a:ea typeface="微软雅黑" panose="020B0503020204020204" pitchFamily="34" charset="-122"/>
              </a:rPr>
              <a:t>搜 索</a:t>
            </a:r>
            <a:endParaRPr lang="zh-CN" altLang="en-US" sz="1100" dirty="0">
              <a:latin typeface="微软雅黑" panose="020B0503020204020204" pitchFamily="34" charset="-122"/>
              <a:ea typeface="微软雅黑" panose="020B0503020204020204" pitchFamily="34" charset="-122"/>
            </a:endParaRPr>
          </a:p>
        </p:txBody>
      </p:sp>
      <p:pic>
        <p:nvPicPr>
          <p:cNvPr id="46" name="图片 45"/>
          <p:cNvPicPr>
            <a:picLocks noChangeAspect="1"/>
          </p:cNvPicPr>
          <p:nvPr/>
        </p:nvPicPr>
        <p:blipFill rotWithShape="1">
          <a:blip r:embed="rId8" cstate="print">
            <a:extLst>
              <a:ext uri="{28A0092B-C50C-407E-A947-70E740481C1C}">
                <a14:useLocalDpi xmlns:a14="http://schemas.microsoft.com/office/drawing/2010/main" val="0"/>
              </a:ext>
            </a:extLst>
          </a:blip>
          <a:srcRect l="4558" t="4558" r="4558" b="4558"/>
          <a:stretch>
            <a:fillRect/>
          </a:stretch>
        </p:blipFill>
        <p:spPr>
          <a:xfrm>
            <a:off x="5173699" y="-1636"/>
            <a:ext cx="1427713" cy="427825"/>
          </a:xfrm>
          <a:prstGeom prst="rect">
            <a:avLst/>
          </a:prstGeom>
        </p:spPr>
      </p:pic>
      <p:grpSp>
        <p:nvGrpSpPr>
          <p:cNvPr id="3" name="组 2"/>
          <p:cNvGrpSpPr/>
          <p:nvPr/>
        </p:nvGrpSpPr>
        <p:grpSpPr>
          <a:xfrm>
            <a:off x="4601072" y="2718419"/>
            <a:ext cx="2173229" cy="615270"/>
            <a:chOff x="4601072" y="2718419"/>
            <a:chExt cx="2173229" cy="615270"/>
          </a:xfrm>
        </p:grpSpPr>
        <p:sp>
          <p:nvSpPr>
            <p:cNvPr id="42" name="矩形 41"/>
            <p:cNvSpPr/>
            <p:nvPr/>
          </p:nvSpPr>
          <p:spPr>
            <a:xfrm>
              <a:off x="4601072" y="2733188"/>
              <a:ext cx="2173229" cy="6005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4" name="矩形 43"/>
            <p:cNvSpPr/>
            <p:nvPr/>
          </p:nvSpPr>
          <p:spPr>
            <a:xfrm>
              <a:off x="4619075" y="2718419"/>
              <a:ext cx="1799171" cy="261610"/>
            </a:xfrm>
            <a:prstGeom prst="rect">
              <a:avLst/>
            </a:prstGeom>
            <a:noFill/>
          </p:spPr>
          <p:txBody>
            <a:bodyPr wrap="square" lIns="91440" tIns="45720" rIns="91440" bIns="45720">
              <a:spAutoFit/>
            </a:bodyPr>
            <a:lstStyle/>
            <a:p>
              <a:r>
                <a:rPr lang="zh-CN" altLang="en-US" sz="1100" b="1" dirty="0">
                  <a:ln w="0"/>
                  <a:solidFill>
                    <a:schemeClr val="tx1">
                      <a:lumMod val="65000"/>
                      <a:lumOff val="35000"/>
                    </a:schemeClr>
                  </a:solidFill>
                  <a:latin typeface="Times New Roman" panose="02020603050405020304" pitchFamily="18" charset="0"/>
                  <a:ea typeface="微软雅黑" panose="020B0503020204020204" pitchFamily="34" charset="-122"/>
                  <a:cs typeface="Times New Roman" panose="02020603050405020304" pitchFamily="18" charset="0"/>
                </a:rPr>
                <a:t>指定接机地点和时间</a:t>
              </a:r>
              <a:endParaRPr lang="zh-CN" altLang="en-US" sz="1100" b="1" cap="none" spc="0" dirty="0">
                <a:ln w="0"/>
                <a:solidFill>
                  <a:schemeClr val="tx1">
                    <a:lumMod val="65000"/>
                    <a:lumOff val="35000"/>
                  </a:schemeClr>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47" name="矩形 46"/>
            <p:cNvSpPr/>
            <p:nvPr/>
          </p:nvSpPr>
          <p:spPr>
            <a:xfrm>
              <a:off x="4676744" y="2993293"/>
              <a:ext cx="1960762" cy="338554"/>
            </a:xfrm>
            <a:prstGeom prst="rect">
              <a:avLst/>
            </a:prstGeom>
            <a:noFill/>
          </p:spPr>
          <p:txBody>
            <a:bodyPr wrap="square" lIns="91440" tIns="45720" rIns="91440" bIns="45720">
              <a:spAutoFit/>
            </a:bodyPr>
            <a:lstStyle/>
            <a:p>
              <a:r>
                <a:rPr lang="en-US" altLang="zh-CN" sz="1600" dirty="0">
                  <a:ln w="0"/>
                  <a:solidFill>
                    <a:schemeClr val="accent5">
                      <a:lumMod val="75000"/>
                    </a:schemeClr>
                  </a:solidFill>
                  <a:latin typeface="Impact" panose="020B0806030902050204" pitchFamily="34" charset="0"/>
                  <a:ea typeface="微软雅黑" panose="020B0503020204020204" pitchFamily="34" charset="-122"/>
                </a:rPr>
                <a:t>SEA</a:t>
              </a:r>
              <a:r>
                <a:rPr lang="zh-CN" altLang="en-US" sz="1600" dirty="0">
                  <a:ln w="0"/>
                  <a:solidFill>
                    <a:schemeClr val="accent5">
                      <a:lumMod val="75000"/>
                    </a:schemeClr>
                  </a:solidFill>
                  <a:latin typeface="Impact" panose="020B0806030902050204" pitchFamily="34" charset="0"/>
                  <a:ea typeface="微软雅黑" panose="020B0503020204020204" pitchFamily="34" charset="-122"/>
                </a:rPr>
                <a:t> </a:t>
              </a:r>
              <a:r>
                <a:rPr lang="en-US" altLang="zh-CN" sz="1600" dirty="0">
                  <a:ln w="0"/>
                  <a:solidFill>
                    <a:schemeClr val="accent5">
                      <a:lumMod val="75000"/>
                    </a:schemeClr>
                  </a:solidFill>
                  <a:latin typeface="Impact" panose="020B0806030902050204" pitchFamily="34" charset="0"/>
                  <a:ea typeface="微软雅黑" panose="020B0503020204020204" pitchFamily="34" charset="-122"/>
                </a:rPr>
                <a:t>@</a:t>
              </a:r>
              <a:r>
                <a:rPr lang="zh-CN" altLang="en-US" sz="1600" dirty="0">
                  <a:ln w="0"/>
                  <a:solidFill>
                    <a:schemeClr val="accent5">
                      <a:lumMod val="75000"/>
                    </a:schemeClr>
                  </a:solidFill>
                  <a:latin typeface="Impact" panose="020B0806030902050204" pitchFamily="34" charset="0"/>
                  <a:ea typeface="微软雅黑" panose="020B0503020204020204" pitchFamily="34" charset="-122"/>
                </a:rPr>
                <a:t> </a:t>
              </a:r>
              <a:r>
                <a:rPr lang="en-US" altLang="zh-CN" sz="1600" dirty="0">
                  <a:ln w="0"/>
                  <a:solidFill>
                    <a:schemeClr val="accent5">
                      <a:lumMod val="75000"/>
                    </a:schemeClr>
                  </a:solidFill>
                  <a:latin typeface="Impact" panose="020B0806030902050204" pitchFamily="34" charset="0"/>
                  <a:ea typeface="微软雅黑" panose="020B0503020204020204" pitchFamily="34" charset="-122"/>
                </a:rPr>
                <a:t>8</a:t>
              </a:r>
              <a:r>
                <a:rPr lang="zh-CN" altLang="en-US" sz="1600" dirty="0">
                  <a:ln w="0"/>
                  <a:solidFill>
                    <a:schemeClr val="accent5">
                      <a:lumMod val="75000"/>
                    </a:schemeClr>
                  </a:solidFill>
                  <a:latin typeface="Impact" panose="020B0806030902050204" pitchFamily="34" charset="0"/>
                  <a:ea typeface="微软雅黑" panose="020B0503020204020204" pitchFamily="34" charset="-122"/>
                </a:rPr>
                <a:t> </a:t>
              </a:r>
              <a:r>
                <a:rPr lang="en-US" altLang="zh-CN" sz="1600" dirty="0">
                  <a:ln w="0"/>
                  <a:solidFill>
                    <a:schemeClr val="accent5">
                      <a:lumMod val="75000"/>
                    </a:schemeClr>
                  </a:solidFill>
                  <a:latin typeface="Impact" panose="020B0806030902050204" pitchFamily="34" charset="0"/>
                  <a:ea typeface="微软雅黑" panose="020B0503020204020204" pitchFamily="34" charset="-122"/>
                </a:rPr>
                <a:t>am</a:t>
              </a:r>
              <a:r>
                <a:rPr lang="zh-CN" altLang="en-US" sz="1600" dirty="0">
                  <a:ln w="0"/>
                  <a:solidFill>
                    <a:schemeClr val="accent5">
                      <a:lumMod val="75000"/>
                    </a:schemeClr>
                  </a:solidFill>
                  <a:latin typeface="Impact" panose="020B0806030902050204" pitchFamily="34" charset="0"/>
                  <a:ea typeface="微软雅黑" panose="020B0503020204020204" pitchFamily="34" charset="-122"/>
                </a:rPr>
                <a:t> </a:t>
              </a:r>
              <a:r>
                <a:rPr lang="en-US" altLang="zh-CN" sz="1600" dirty="0">
                  <a:ln w="0"/>
                  <a:solidFill>
                    <a:schemeClr val="accent5">
                      <a:lumMod val="75000"/>
                    </a:schemeClr>
                  </a:solidFill>
                  <a:latin typeface="Impact" panose="020B0806030902050204" pitchFamily="34" charset="0"/>
                  <a:ea typeface="微软雅黑" panose="020B0503020204020204" pitchFamily="34" charset="-122"/>
                </a:rPr>
                <a:t>–</a:t>
              </a:r>
              <a:r>
                <a:rPr lang="zh-CN" altLang="en-US" sz="1600" dirty="0">
                  <a:ln w="0"/>
                  <a:solidFill>
                    <a:schemeClr val="accent5">
                      <a:lumMod val="75000"/>
                    </a:schemeClr>
                  </a:solidFill>
                  <a:latin typeface="Impact" panose="020B0806030902050204" pitchFamily="34" charset="0"/>
                  <a:ea typeface="微软雅黑" panose="020B0503020204020204" pitchFamily="34" charset="-122"/>
                </a:rPr>
                <a:t> </a:t>
              </a:r>
              <a:r>
                <a:rPr lang="en-US" altLang="zh-CN" sz="1600" dirty="0">
                  <a:ln w="0"/>
                  <a:solidFill>
                    <a:schemeClr val="accent5">
                      <a:lumMod val="75000"/>
                    </a:schemeClr>
                  </a:solidFill>
                  <a:latin typeface="Impact" panose="020B0806030902050204" pitchFamily="34" charset="0"/>
                  <a:ea typeface="微软雅黑" panose="020B0503020204020204" pitchFamily="34" charset="-122"/>
                </a:rPr>
                <a:t>11</a:t>
              </a:r>
              <a:r>
                <a:rPr lang="zh-CN" altLang="en-US" sz="1600" dirty="0">
                  <a:ln w="0"/>
                  <a:solidFill>
                    <a:schemeClr val="accent5">
                      <a:lumMod val="75000"/>
                    </a:schemeClr>
                  </a:solidFill>
                  <a:latin typeface="Impact" panose="020B0806030902050204" pitchFamily="34" charset="0"/>
                  <a:ea typeface="微软雅黑" panose="020B0503020204020204" pitchFamily="34" charset="-122"/>
                </a:rPr>
                <a:t> </a:t>
              </a:r>
              <a:r>
                <a:rPr lang="en-US" altLang="zh-CN" sz="1600" dirty="0">
                  <a:ln w="0"/>
                  <a:solidFill>
                    <a:schemeClr val="accent5">
                      <a:lumMod val="75000"/>
                    </a:schemeClr>
                  </a:solidFill>
                  <a:latin typeface="Impact" panose="020B0806030902050204" pitchFamily="34" charset="0"/>
                  <a:ea typeface="微软雅黑" panose="020B0503020204020204" pitchFamily="34" charset="-122"/>
                </a:rPr>
                <a:t>am</a:t>
              </a:r>
              <a:endParaRPr lang="en-US" altLang="zh-CN" sz="1600" dirty="0">
                <a:ln w="0"/>
                <a:solidFill>
                  <a:schemeClr val="accent5">
                    <a:lumMod val="75000"/>
                  </a:schemeClr>
                </a:solidFill>
                <a:latin typeface="Impact" panose="020B0806030902050204" pitchFamily="34" charset="0"/>
                <a:ea typeface="微软雅黑" panose="020B0503020204020204" pitchFamily="34" charset="-122"/>
              </a:endParaRPr>
            </a:p>
          </p:txBody>
        </p:sp>
      </p:grpSp>
      <p:pic>
        <p:nvPicPr>
          <p:cNvPr id="5" name="图片 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61101" y="868334"/>
            <a:ext cx="4341888" cy="1671144"/>
          </a:xfrm>
          <a:prstGeom prst="rect">
            <a:avLst/>
          </a:prstGeom>
        </p:spPr>
      </p:pic>
      <p:pic>
        <p:nvPicPr>
          <p:cNvPr id="7" name="图片 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61101" y="2743203"/>
            <a:ext cx="1279610" cy="798928"/>
          </a:xfrm>
          <a:prstGeom prst="rect">
            <a:avLst/>
          </a:prstGeom>
        </p:spPr>
      </p:pic>
      <p:pic>
        <p:nvPicPr>
          <p:cNvPr id="11" name="图片 10"/>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516383" y="2747400"/>
            <a:ext cx="1412855" cy="794731"/>
          </a:xfrm>
          <a:prstGeom prst="rect">
            <a:avLst/>
          </a:prstGeom>
        </p:spPr>
      </p:pic>
      <p:pic>
        <p:nvPicPr>
          <p:cNvPr id="14" name="图片 13"/>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3008031" y="2739728"/>
            <a:ext cx="1426494" cy="802403"/>
          </a:xfrm>
          <a:prstGeom prst="rect">
            <a:avLst/>
          </a:prstGeom>
        </p:spPr>
      </p:pic>
    </p:spTree>
  </p:cSld>
  <p:clrMapOvr>
    <a:masterClrMapping/>
  </p:clrMapOvr>
</p:sld>
</file>

<file path=ppt/theme/theme1.xml><?xml version="1.0" encoding="utf-8"?>
<a:theme xmlns:a="http://schemas.openxmlformats.org/drawingml/2006/main" name="Office 主题​​">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4610</Words>
  <Application>WPS 演示</Application>
  <PresentationFormat>A4 纸张(210x297 毫米)</PresentationFormat>
  <Paragraphs>397</Paragraphs>
  <Slides>4</Slides>
  <Notes>0</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4</vt:i4>
      </vt:variant>
    </vt:vector>
  </HeadingPairs>
  <TitlesOfParts>
    <vt:vector size="17" baseType="lpstr">
      <vt:lpstr>Arial</vt:lpstr>
      <vt:lpstr>宋体</vt:lpstr>
      <vt:lpstr>Wingdings</vt:lpstr>
      <vt:lpstr>微软雅黑</vt:lpstr>
      <vt:lpstr>黑体</vt:lpstr>
      <vt:lpstr>Times New Roman</vt:lpstr>
      <vt:lpstr>Impact</vt:lpstr>
      <vt:lpstr>Calibri</vt:lpstr>
      <vt:lpstr>Arial Unicode MS</vt:lpstr>
      <vt:lpstr>等线 Light</vt:lpstr>
      <vt:lpstr>Calibri Light</vt:lpstr>
      <vt:lpstr>等线</vt:lpstr>
      <vt:lpstr>Office 主题​​</vt:lpstr>
      <vt:lpstr>PowerPoint 演示文稿</vt:lpstr>
      <vt:lpstr>PowerPoint 演示文稿</vt:lpstr>
      <vt:lpstr>PowerPoint 演示文稿</vt:lpstr>
      <vt:lpstr>PowerPoint 演示文稿</vt:lpstr>
    </vt:vector>
  </TitlesOfParts>
  <Company>Xiangfei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Peter Tan</dc:creator>
  <cp:lastModifiedBy>admina</cp:lastModifiedBy>
  <cp:revision>234</cp:revision>
  <dcterms:created xsi:type="dcterms:W3CDTF">2017-05-04T00:43:00Z</dcterms:created>
  <dcterms:modified xsi:type="dcterms:W3CDTF">2018-03-02T02:29:33Z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2052-10.1.0.7022</vt:lpwstr>
  </property>
</Properties>
</file>